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83" r:id="rId4"/>
    <p:sldId id="276" r:id="rId5"/>
    <p:sldId id="260" r:id="rId6"/>
    <p:sldId id="1002" r:id="rId7"/>
    <p:sldId id="278" r:id="rId8"/>
    <p:sldId id="258" r:id="rId9"/>
    <p:sldId id="268" r:id="rId10"/>
    <p:sldId id="277" r:id="rId11"/>
    <p:sldId id="1014" r:id="rId12"/>
    <p:sldId id="272" r:id="rId13"/>
    <p:sldId id="943" r:id="rId14"/>
    <p:sldId id="944" r:id="rId15"/>
    <p:sldId id="271" r:id="rId16"/>
    <p:sldId id="959" r:id="rId17"/>
    <p:sldId id="947" r:id="rId18"/>
    <p:sldId id="975" r:id="rId19"/>
    <p:sldId id="948" r:id="rId20"/>
    <p:sldId id="945" r:id="rId21"/>
    <p:sldId id="949" r:id="rId22"/>
    <p:sldId id="994" r:id="rId23"/>
    <p:sldId id="261" r:id="rId24"/>
    <p:sldId id="1022" r:id="rId25"/>
    <p:sldId id="1020" r:id="rId26"/>
    <p:sldId id="1023" r:id="rId27"/>
    <p:sldId id="1006" r:id="rId28"/>
    <p:sldId id="961" r:id="rId29"/>
    <p:sldId id="263" r:id="rId30"/>
    <p:sldId id="1034" r:id="rId31"/>
    <p:sldId id="1033" r:id="rId32"/>
    <p:sldId id="264" r:id="rId33"/>
    <p:sldId id="967" r:id="rId34"/>
    <p:sldId id="993" r:id="rId35"/>
    <p:sldId id="1039" r:id="rId36"/>
    <p:sldId id="1037" r:id="rId37"/>
    <p:sldId id="1038" r:id="rId38"/>
    <p:sldId id="985" r:id="rId39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7E1"/>
    <a:srgbClr val="E0EE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242" autoAdjust="0"/>
  </p:normalViewPr>
  <p:slideViewPr>
    <p:cSldViewPr snapToGrid="0">
      <p:cViewPr varScale="1">
        <p:scale>
          <a:sx n="107" d="100"/>
          <a:sy n="107" d="100"/>
        </p:scale>
        <p:origin x="6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9774-4158-4A2A-A334-3CCBD142BB56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5410A-933E-4235-90D1-11675D49A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1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52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018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3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DESCONSTRUINDO: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91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QUAL O INSTRUMENTO A UTILIZAR PARA FAZER ESSA AVALIAÇÃO? A Taxonomia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614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770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72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 de Transição – atividades tradicionais para as quais a tecnologia disponível ainda não tem um sucedâneo.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PT" sz="1600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Capacitantes</a:t>
            </a:r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atividades que permitem diretamente que outras façam uma contribuição substancial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pt-PT" sz="16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</a:t>
            </a:r>
            <a:r>
              <a:rPr lang="pt-PT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Obj1 - prevenção ou redução das emissões GEE; ou do aumento das remoções de gases com efeito de estufa, através da inovação de processos ou da inovação de produtos] </a:t>
            </a:r>
          </a:p>
          <a:p>
            <a:endParaRPr lang="pt-PT" sz="1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632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QUAL O INSTRUMENTO A UTILIZAR PARA FAZER ESSA AVALIAÇÃO? A Taxonomia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267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410A-933E-4235-90D1-11675D49A2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63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B3DFF-9BD1-7068-ADFE-6BCAF5FC5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EB5C5D-401E-8A1E-0F87-11A08F038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A4EA93-685A-5377-9315-6ECDCE00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25CA992-7EC5-5B5F-62D2-61A037D4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3F9770-DBC0-F7F7-DA06-69ED4DC0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32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9BDA2-B8B5-B039-9033-A2CB4927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7438A60-197F-1965-F8AA-9ED6BC919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6672EA-E8C7-E504-E35F-FF3B51AB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C21A32-687C-CBF0-F62F-B4D90260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A033747-E955-188A-04E6-002ECA6F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773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ACE117-25A7-7F3B-CEDE-9E1E26926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66A1516-830D-2B97-BEB3-B09659C2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041C7A-9547-DDEB-C5A7-347EC663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134EAA9-6D2E-88B9-113E-75C8486B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7E61A4-B846-9965-F4A8-9E5F6A8F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514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0209-A5D7-9682-6569-0A7AC2B2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883697-0E76-5644-0CA8-859D17B4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21255D6-E0CC-4297-DEA6-38246EDF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F7741B-AF58-3539-7502-C9828A0A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003BA45-84C9-DD93-67AE-7FDF8616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084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61139-EE27-D771-E1B9-C109C324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07ED50C-B616-B13A-E4FF-688C4FE76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56A351A-29B7-5016-585F-25B7C42D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E7A893-6819-427D-C6EA-BFCB96D4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C286C0F-15B6-1B40-2507-B840C125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723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EC20B-E451-E645-6EA3-FFBF0AB4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44E68E7-9C7D-8065-6BC5-E3C5201C5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EAD0ADC-7554-FAEC-89BE-AE7DB11D9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C5000F-DC5F-7064-8D9C-08D8D078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97D1339-B1F5-0560-86FD-C3AAFE1A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2D0FA58-889D-B6BB-CD2C-69869FC4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569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8F1D2-37DA-0884-570C-D4137859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55C2D3E-ECDB-5C1C-40A0-7120EB89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7B6044-7589-5951-F7CC-EC0681E7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9C76B1C-4D09-6FF6-9E05-443A9E968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73B760C-DBBB-CE28-8D6A-D2C122388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E2DD794-7C90-2F73-06F3-72507357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70B6ABE-0FE0-0B13-AF98-C30C176A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714549F-B229-F25C-85D0-670C8F9C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806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1AD55-BDA8-3A96-DDA6-B9329AA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34883D0-E429-A4B9-0D98-E5E9BDE6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2F730C9-26EF-1EF7-6128-B19FC011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8699BE5-2DD6-4EE9-2BC6-4E9EF19A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361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DEEECD9-C1A4-46A8-232B-6D987BDD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23E1351-1098-0EED-B138-10943B28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D0160B2-C77A-A2A9-52EC-7FC07862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89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1B9E9-4729-0BD8-FF13-911ACDAA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3E9A0B-8E37-8E69-E71B-F45C58463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EC28CEA-E9EB-FF39-9851-00CE74E74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E94162B-00FD-433D-AD9C-747E4E0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E3D5B4A-1139-B6C3-816A-DD6AA368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30A9492-92AA-153C-08F0-6994C3C8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365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FC574-7757-4452-3187-2C4A0DC0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963DA2B-20A3-0CE0-B4E0-23EC6AC58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9545E84-12AB-1AD5-A289-5DD06475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508958-37F9-2B12-29FA-A3874316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6F5846A-3152-5158-1940-CA389ACE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78CE55-A87E-C7A3-0AC9-38EBF974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09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BCC48F5-2808-0709-29E5-D122089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6C087D9-CA95-BE2D-910B-B41746F72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46F9DE-4FDB-0CEE-A279-3BDD74884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873E-ED8D-4BEA-B1F0-055DCA9267CC}" type="datetimeFigureOut">
              <a:rPr lang="pt-PT" smtClean="0"/>
              <a:t>21/11/2023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2B2755-41E6-68DB-19F5-12B31B098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7EC5B1-0D4B-0B19-99C5-89BEFC672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18EA-D968-4D66-9D2C-811AFEF7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45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árvore, ar livre, bolha, luz&#10;&#10;Descrição gerada automaticamente">
            <a:extLst>
              <a:ext uri="{FF2B5EF4-FFF2-40B4-BE49-F238E27FC236}">
                <a16:creationId xmlns:a16="http://schemas.microsoft.com/office/drawing/2014/main" id="{E37A1834-0BB0-72F6-7837-F9C89CE6E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8" b="8168"/>
          <a:stretch/>
        </p:blipFill>
        <p:spPr>
          <a:xfrm>
            <a:off x="-1" y="-609600"/>
            <a:ext cx="12215463" cy="74636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970D15-6D47-63AF-940D-FD0F452A5670}"/>
              </a:ext>
            </a:extLst>
          </p:cNvPr>
          <p:cNvSpPr txBox="1"/>
          <p:nvPr/>
        </p:nvSpPr>
        <p:spPr>
          <a:xfrm>
            <a:off x="5885688" y="3305787"/>
            <a:ext cx="6481507" cy="3200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sz="1000" b="1" dirty="0">
              <a:solidFill>
                <a:schemeClr val="accent6">
                  <a:lumMod val="50000"/>
                </a:schemeClr>
              </a:solidFill>
              <a:latin typeface="Amasis MT Pro Black" panose="020F0502020204030204" pitchFamily="18" charset="0"/>
            </a:endParaRPr>
          </a:p>
          <a:p>
            <a:pPr algn="ctr"/>
            <a:endParaRPr lang="pt-PT" sz="2400" b="1" dirty="0">
              <a:solidFill>
                <a:schemeClr val="accent6">
                  <a:lumMod val="50000"/>
                </a:schemeClr>
              </a:solidFill>
              <a:latin typeface="Amasis MT Pro Black" panose="020F0502020204030204" pitchFamily="18" charset="0"/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Amasis MT Pro Black" panose="020F0502020204030204" pitchFamily="18" charset="0"/>
              </a:rPr>
              <a:t>AUTORIDADE DA MOBILIDADE E DOS TRANSPORTES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Amasis MT Pro Black" panose="020F0502020204030204" pitchFamily="18" charset="0"/>
              </a:rPr>
              <a:t>&amp;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Amasis MT Pro Black" panose="020F0502020204030204" pitchFamily="18" charset="0"/>
              </a:rPr>
              <a:t>TAXONOMIA DA UE  </a:t>
            </a:r>
          </a:p>
          <a:p>
            <a:pPr algn="ctr"/>
            <a:endParaRPr lang="pt-P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Cristina Pinto Dias     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20 novembro 2023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91B1E9-2D2D-FB6F-3B21-BBE630E8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875" y="5792955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5C43A-7364-9BA5-D24F-CFCCB181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6" y="0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 Lei de Bases do Clima</a:t>
            </a:r>
            <a:endParaRPr lang="pt-PT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E8DEC07-EF74-9E45-2560-12D14028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08" y="1371330"/>
            <a:ext cx="11315984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PT" sz="3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Artigo 3.º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PT" sz="3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 da política do clima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Alínea</a:t>
            </a:r>
            <a:endParaRPr lang="pt-PT" sz="13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m) </a:t>
            </a:r>
            <a:r>
              <a:rPr lang="pt-PT" sz="3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“Dinamizar o </a:t>
            </a:r>
            <a:r>
              <a:rPr lang="pt-PT" sz="3800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financiamento sustentável </a:t>
            </a:r>
            <a:r>
              <a:rPr lang="pt-PT" sz="3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 </a:t>
            </a:r>
            <a:r>
              <a:rPr lang="pt-PT" sz="3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promover a informação </a:t>
            </a:r>
            <a:r>
              <a:rPr lang="pt-PT" sz="3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relativa aos riscos climáticos por parte dos agentes económicos e financeiros.”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924A62-EA7D-BC01-5197-BFA0E04667DF}"/>
              </a:ext>
            </a:extLst>
          </p:cNvPr>
          <p:cNvSpPr txBox="1"/>
          <p:nvPr/>
        </p:nvSpPr>
        <p:spPr>
          <a:xfrm>
            <a:off x="512403" y="5983022"/>
            <a:ext cx="634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b="1" i="1" dirty="0">
                <a:latin typeface="+mj-lt"/>
              </a:rPr>
              <a:t>Lei nº 98/2021, </a:t>
            </a:r>
            <a:r>
              <a:rPr lang="pt-PT" sz="1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Lei de Bases do Clima </a:t>
            </a:r>
            <a:r>
              <a:rPr lang="pt-PT" sz="1800" b="1" i="1" dirty="0">
                <a:latin typeface="+mj-lt"/>
              </a:rPr>
              <a:t>em 31 de dezembro de 2021,  </a:t>
            </a:r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68D03A-6475-112F-758A-8690A881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799" y="386033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9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A8645-FA33-257B-A89C-0191FA3C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91" y="207665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Lei de Bases do Clima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3C27BE-78FB-5BE7-3E9E-50C6B25E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33" y="1533228"/>
            <a:ext cx="11350534" cy="42204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Artigo 35.º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Sistema Financeiro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  <a:t> nº. 7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3600" dirty="0"/>
              <a:t>As entidades reguladoras e de fiscalização apresentam um relatório anual sobre a exposição ao risco climático dos respetivos setores, </a:t>
            </a:r>
            <a:r>
              <a:rPr lang="pt-PT" sz="3600" dirty="0">
                <a:solidFill>
                  <a:schemeClr val="bg1">
                    <a:lumMod val="50000"/>
                  </a:schemeClr>
                </a:solidFill>
              </a:rPr>
              <a:t>em particular sobre o risco climático do setor financeiro e segurador.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7DDEDB-1E6B-1EB9-6B9A-167270BC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5" y="6288167"/>
            <a:ext cx="1072989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E8DEC07-EF74-9E45-2560-12D14028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11" y="610386"/>
            <a:ext cx="11397177" cy="43540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TAXONOMIA UE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pt-PT" sz="4000" dirty="0">
                <a:latin typeface="+mj-lt"/>
              </a:rPr>
              <a:t> </a:t>
            </a:r>
            <a:r>
              <a:rPr lang="pt-PT" sz="3600" dirty="0">
                <a:latin typeface="+mj-lt"/>
              </a:rPr>
              <a:t>Definida no Regulamento </a:t>
            </a:r>
            <a:r>
              <a:rPr lang="pt-PT" sz="3600" i="1" dirty="0">
                <a:effectLst/>
                <a:latin typeface="+mj-lt"/>
                <a:ea typeface="Lucida Sans Unicode" panose="020B0602030504020204" pitchFamily="34" charset="0"/>
                <a:cs typeface="Calibri" panose="020F0502020204030204" pitchFamily="34" charset="0"/>
              </a:rPr>
              <a:t>(UE) </a:t>
            </a:r>
            <a:r>
              <a:rPr lang="pt-PT" sz="3600" b="1" i="1" dirty="0">
                <a:effectLst/>
                <a:latin typeface="+mj-lt"/>
                <a:ea typeface="Lucida Sans Unicode" panose="020B0602030504020204" pitchFamily="34" charset="0"/>
                <a:cs typeface="Calibri" panose="020F0502020204030204" pitchFamily="34" charset="0"/>
              </a:rPr>
              <a:t>2020/852</a:t>
            </a:r>
            <a:r>
              <a:rPr lang="pt-PT" sz="3600" i="1" dirty="0">
                <a:effectLst/>
                <a:latin typeface="+mj-lt"/>
                <a:ea typeface="Lucida Sans Unicode" panose="020B0602030504020204" pitchFamily="34" charset="0"/>
                <a:cs typeface="Calibri" panose="020F0502020204030204" pitchFamily="34" charset="0"/>
              </a:rPr>
              <a:t> de 18 junho de 2020)</a:t>
            </a:r>
            <a:r>
              <a:rPr lang="pt-PT" sz="3600" i="1" dirty="0"/>
              <a:t> que </a:t>
            </a:r>
            <a:r>
              <a:rPr lang="pt-PT" sz="3600" i="1" dirty="0">
                <a:latin typeface="+mj-lt"/>
              </a:rPr>
              <a:t>estabelece </a:t>
            </a:r>
            <a:r>
              <a:rPr lang="pt-PT" sz="3600" dirty="0">
                <a:latin typeface="+mj-lt"/>
              </a:rPr>
              <a:t>um regime para a </a:t>
            </a:r>
            <a:r>
              <a:rPr lang="pt-PT" sz="3600" b="1" dirty="0">
                <a:latin typeface="+mj-lt"/>
              </a:rPr>
              <a:t>promoção do Investimento Sustentável</a:t>
            </a:r>
            <a:r>
              <a:rPr lang="pt-PT" sz="3600" dirty="0">
                <a:latin typeface="+mj-lt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F4B90B-AD53-B5CA-5BD0-5524115F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0" y="332994"/>
            <a:ext cx="1012024" cy="5547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0C28C2-631E-C879-7DC5-48F9A5CEE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6553" y="3762611"/>
            <a:ext cx="3056400" cy="29584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25C43A-7364-9BA5-D24F-CFCCB181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11" y="4964449"/>
            <a:ext cx="8611776" cy="132556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accent6">
                    <a:lumMod val="75000"/>
                  </a:schemeClr>
                </a:solidFill>
              </a:rPr>
              <a:t>TAXONOMIA UE = TAXONOMIA = REGULAMENTO </a:t>
            </a:r>
            <a:br>
              <a:rPr lang="pt-PT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</a:rPr>
              <a:t>DA TAXONOMIA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55499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796F9F9-6290-4D2E-A61B-98B457B2A4BB}"/>
              </a:ext>
            </a:extLst>
          </p:cNvPr>
          <p:cNvSpPr/>
          <p:nvPr/>
        </p:nvSpPr>
        <p:spPr>
          <a:xfrm>
            <a:off x="1922667" y="5083808"/>
            <a:ext cx="4997703" cy="1228309"/>
          </a:xfrm>
          <a:prstGeom prst="roundRect">
            <a:avLst>
              <a:gd name="adj" fmla="val 9011"/>
            </a:avLst>
          </a:prstGeom>
          <a:solidFill>
            <a:schemeClr val="accent6">
              <a:lumMod val="40000"/>
              <a:lumOff val="60000"/>
              <a:alpha val="30196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quadro de referência e um Guia para o Investimento Sustentável.</a:t>
            </a:r>
          </a:p>
        </p:txBody>
      </p:sp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9D7CBBE-3234-4EB8-874E-E8CCDB35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24" y="7595952"/>
            <a:ext cx="3493819" cy="150099"/>
          </a:xfrm>
        </p:spPr>
        <p:txBody>
          <a:bodyPr/>
          <a:lstStyle/>
          <a:p>
            <a:pPr algn="l"/>
            <a:r>
              <a:rPr lang="pt-PT" sz="2400"/>
              <a:t>Confidencial by Cristina Dias</a:t>
            </a:r>
            <a:endParaRPr lang="pt-PT" sz="24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F8C9F66-C020-91AE-59D2-FDCE95D5DAE7}"/>
              </a:ext>
            </a:extLst>
          </p:cNvPr>
          <p:cNvSpPr/>
          <p:nvPr/>
        </p:nvSpPr>
        <p:spPr>
          <a:xfrm>
            <a:off x="1955821" y="814640"/>
            <a:ext cx="4997703" cy="1338437"/>
          </a:xfrm>
          <a:prstGeom prst="roundRect">
            <a:avLst>
              <a:gd name="adj" fmla="val 9011"/>
            </a:avLst>
          </a:prstGeom>
          <a:solidFill>
            <a:schemeClr val="accent6">
              <a:lumMod val="40000"/>
              <a:lumOff val="60000"/>
              <a:alpha val="30196"/>
            </a:schemeClr>
          </a:solidFill>
          <a:ln w="12700">
            <a:solidFill>
              <a:schemeClr val="bg2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sistema de classificação “verde”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EAFD715-DED3-9AEC-2C93-8EBB0AADF714}"/>
              </a:ext>
            </a:extLst>
          </p:cNvPr>
          <p:cNvSpPr/>
          <p:nvPr/>
        </p:nvSpPr>
        <p:spPr>
          <a:xfrm>
            <a:off x="1914042" y="2295938"/>
            <a:ext cx="4997703" cy="1228309"/>
          </a:xfrm>
          <a:prstGeom prst="roundRect">
            <a:avLst>
              <a:gd name="adj" fmla="val 9011"/>
            </a:avLst>
          </a:prstGeom>
          <a:solidFill>
            <a:schemeClr val="accent6">
              <a:lumMod val="40000"/>
              <a:lumOff val="60000"/>
              <a:alpha val="30196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 de Transparência</a:t>
            </a:r>
          </a:p>
        </p:txBody>
      </p:sp>
      <p:sp>
        <p:nvSpPr>
          <p:cNvPr id="9" name="Marcador de Posição do Rodapé 1">
            <a:extLst>
              <a:ext uri="{FF2B5EF4-FFF2-40B4-BE49-F238E27FC236}">
                <a16:creationId xmlns:a16="http://schemas.microsoft.com/office/drawing/2014/main" id="{D28FF5C0-EDB4-BC36-0FF2-247B6346FD7A}"/>
              </a:ext>
            </a:extLst>
          </p:cNvPr>
          <p:cNvSpPr txBox="1">
            <a:spLocks/>
          </p:cNvSpPr>
          <p:nvPr/>
        </p:nvSpPr>
        <p:spPr>
          <a:xfrm>
            <a:off x="169224" y="7593604"/>
            <a:ext cx="3493819" cy="150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/>
              <a:t>Confidencial by Cristina Dias</a:t>
            </a:r>
            <a:endParaRPr lang="pt-PT" sz="24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22118D2-1DD3-CFD0-AC75-3A1C161D6985}"/>
              </a:ext>
            </a:extLst>
          </p:cNvPr>
          <p:cNvSpPr txBox="1">
            <a:spLocks/>
          </p:cNvSpPr>
          <p:nvPr/>
        </p:nvSpPr>
        <p:spPr>
          <a:xfrm>
            <a:off x="136069" y="14064"/>
            <a:ext cx="10515600" cy="1338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b="1" dirty="0">
                <a:solidFill>
                  <a:schemeClr val="accent6">
                    <a:lumMod val="75000"/>
                  </a:schemeClr>
                </a:solidFill>
              </a:rPr>
              <a:t>O que é a Taxonomia UE?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1A76421-C744-3BE5-E141-606D9D79694E}"/>
              </a:ext>
            </a:extLst>
          </p:cNvPr>
          <p:cNvSpPr/>
          <p:nvPr/>
        </p:nvSpPr>
        <p:spPr>
          <a:xfrm>
            <a:off x="1922666" y="3616812"/>
            <a:ext cx="4997703" cy="122830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30196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 de Comparabilidade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C90EDA-A6E1-7886-F9C6-C5E74DD42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5" y="6452328"/>
            <a:ext cx="11802879" cy="4328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0EEDA45-5CB6-114E-599F-6CA074B85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297" y="236299"/>
            <a:ext cx="7907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E8DEC07-EF74-9E45-2560-12D14028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11" y="1216191"/>
            <a:ext cx="11397177" cy="50142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sz="3200" dirty="0">
                <a:latin typeface="+mj-lt"/>
              </a:rPr>
              <a:t>Taxonomia UE - estabelece </a:t>
            </a:r>
            <a:r>
              <a:rPr lang="pt-PT" sz="3200" b="1" dirty="0">
                <a:latin typeface="+mj-lt"/>
              </a:rPr>
              <a:t>6 objetivos</a:t>
            </a:r>
            <a:r>
              <a:rPr lang="pt-PT" sz="3200" dirty="0">
                <a:latin typeface="+mj-lt"/>
              </a:rPr>
              <a:t>, todos eles direcionados para o alcance das metas do PEE - Neutralidade Carbónica UE em 2050, alavancada em </a:t>
            </a:r>
            <a:r>
              <a:rPr lang="pt-PT" sz="3200" u="sng" dirty="0">
                <a:latin typeface="+mj-lt"/>
              </a:rPr>
              <a:t>investimento</a:t>
            </a:r>
            <a:r>
              <a:rPr lang="pt-PT" sz="3200" dirty="0">
                <a:latin typeface="+mj-lt"/>
              </a:rPr>
              <a:t> nas atividades que contribuem positivamente para o Ambiente e Clima.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2000" dirty="0"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3200" dirty="0">
                <a:latin typeface="+mj-lt"/>
              </a:rPr>
              <a:t>Os objetivos definidos são agnósticos relativamente aos setores de atividade económica.</a:t>
            </a:r>
          </a:p>
          <a:p>
            <a:pPr algn="just">
              <a:lnSpc>
                <a:spcPct val="160000"/>
              </a:lnSpc>
            </a:pPr>
            <a:r>
              <a:rPr lang="pt-PT" sz="4000" dirty="0">
                <a:latin typeface="+mj-lt"/>
              </a:rPr>
              <a:t>Quais são os </a:t>
            </a: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6 Objetivos </a:t>
            </a:r>
            <a:r>
              <a:rPr lang="pt-PT" sz="4000" dirty="0">
                <a:latin typeface="+mj-lt"/>
              </a:rPr>
              <a:t>da Taxonomia</a:t>
            </a: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  <a:p>
            <a:pPr algn="just">
              <a:lnSpc>
                <a:spcPct val="160000"/>
              </a:lnSpc>
            </a:pPr>
            <a:endParaRPr lang="pt-PT" sz="3200" dirty="0">
              <a:latin typeface="+mj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470DFC2-2DBE-8D69-6F4C-F31F8AC43E00}"/>
              </a:ext>
            </a:extLst>
          </p:cNvPr>
          <p:cNvSpPr txBox="1">
            <a:spLocks/>
          </p:cNvSpPr>
          <p:nvPr/>
        </p:nvSpPr>
        <p:spPr>
          <a:xfrm>
            <a:off x="288388" y="272202"/>
            <a:ext cx="10515600" cy="1338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b="1" dirty="0">
                <a:solidFill>
                  <a:schemeClr val="accent6">
                    <a:lumMod val="75000"/>
                  </a:schemeClr>
                </a:solidFill>
              </a:rPr>
              <a:t>Como funciona a Taxonomia UE?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761913-9DC3-4EDC-D25F-3726F383E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799" y="386033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4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54521-EA50-02C8-255B-16DB08EC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726"/>
            <a:ext cx="5918447" cy="1144079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6 Objetivos Taxonomia</a:t>
            </a:r>
            <a:br>
              <a:rPr lang="pt-P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PT" sz="2200" b="1" dirty="0" err="1">
                <a:solidFill>
                  <a:schemeClr val="accent6">
                    <a:lumMod val="75000"/>
                  </a:schemeClr>
                </a:solidFill>
              </a:rPr>
              <a:t>art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º. 9º)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8A1E5B-A1CD-34C0-A0F5-12FEDF84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7" y="1353035"/>
            <a:ext cx="5242682" cy="303597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489061F-5BB6-D85B-174E-3CAA12889BA2}"/>
              </a:ext>
            </a:extLst>
          </p:cNvPr>
          <p:cNvSpPr txBox="1"/>
          <p:nvPr/>
        </p:nvSpPr>
        <p:spPr>
          <a:xfrm>
            <a:off x="6320272" y="867529"/>
            <a:ext cx="5687781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2 DOMÍNIO CLIMÁTICO: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3000"/>
              <a:buFont typeface="+mj-lt"/>
              <a:buAutoNum type="arabicPeriod"/>
            </a:pPr>
            <a:r>
              <a:rPr lang="pt-PT" sz="2000" dirty="0"/>
              <a:t>Mitigação das Alterações Climáticas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3000"/>
              <a:buFont typeface="+mj-lt"/>
              <a:buAutoNum type="arabicPeriod"/>
            </a:pPr>
            <a:r>
              <a:rPr lang="pt-PT" sz="2000" dirty="0"/>
              <a:t>Adaptação às Alterações Climáticas 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3000"/>
            </a:pPr>
            <a:endParaRPr lang="pt-PT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3000"/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4 DOMÍNIO AMBIENTAL: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rabicPeriod" startAt="3"/>
            </a:pPr>
            <a:r>
              <a:rPr lang="pt-PT" sz="2000" dirty="0"/>
              <a:t>Utilização sustentável e proteção dos recursos hídricos e marinhos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rabicPeriod" startAt="3"/>
            </a:pPr>
            <a:r>
              <a:rPr lang="pt-PT" sz="2000" dirty="0"/>
              <a:t>Transição para uma Economia Circular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rabicPeriod" startAt="3"/>
            </a:pPr>
            <a:r>
              <a:rPr lang="pt-PT" sz="2000" dirty="0"/>
              <a:t>Prevenção e Controlo da poluição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+mj-lt"/>
              <a:buAutoNum type="arabicPeriod" startAt="3"/>
            </a:pPr>
            <a:r>
              <a:rPr lang="pt-PT" sz="2000" dirty="0"/>
              <a:t>Proteção e o restauro da biodiversidade e dos ecossistemas.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C74CC5-9E4C-2775-C305-1FCA8E77F464}"/>
              </a:ext>
            </a:extLst>
          </p:cNvPr>
          <p:cNvSpPr txBox="1"/>
          <p:nvPr/>
        </p:nvSpPr>
        <p:spPr>
          <a:xfrm>
            <a:off x="528697" y="4515472"/>
            <a:ext cx="5242682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200" b="1" dirty="0">
                <a:latin typeface="+mj-lt"/>
              </a:rPr>
              <a:t>PROXIMO PASSO: Traduzir estes 6 Objetivos em critérios mensuráveis</a:t>
            </a:r>
            <a:r>
              <a:rPr lang="pt-PT" sz="2200" dirty="0">
                <a:latin typeface="+mj-lt"/>
              </a:rPr>
              <a:t>, claros, e rigorosos do ponto de vista técnico e cientifico, para serem operacionalizados em todos os EM da UE pelas empresas abrangidas.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324811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956A-657D-601B-CA9D-D1056CEB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3" y="-281245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Atos Delegados da Taxonomia</a:t>
            </a:r>
          </a:p>
        </p:txBody>
      </p:sp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BA89EA20-FB0E-B83D-FD99-E0FBF23A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490308" y="1051688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B33BC9-96A8-1F39-82FF-1C8A2C794478}"/>
              </a:ext>
            </a:extLst>
          </p:cNvPr>
          <p:cNvSpPr txBox="1"/>
          <p:nvPr/>
        </p:nvSpPr>
        <p:spPr>
          <a:xfrm>
            <a:off x="1858108" y="825937"/>
            <a:ext cx="9185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Ato Delegado do Clima</a:t>
            </a:r>
          </a:p>
          <a:p>
            <a:pPr algn="just"/>
            <a:r>
              <a:rPr lang="pt-PT" sz="2000" dirty="0"/>
              <a:t>Regulamento Delegado UE 2021/ 2139 da Comissão de 4 de junho de 2021 – que completa Regulamento 2020/852, relativo relativa aos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Critérios Técnicos de Avaliação </a:t>
            </a:r>
            <a:r>
              <a:rPr lang="pt-PT" sz="2000" dirty="0"/>
              <a:t>para determinar em que condições uma </a:t>
            </a:r>
            <a:r>
              <a:rPr lang="pt-PT" sz="2000" u="sng" dirty="0"/>
              <a:t>atividade económica é qualificada</a:t>
            </a:r>
            <a:r>
              <a:rPr lang="pt-PT" sz="2000" dirty="0"/>
              <a:t> como Ambientalmente Sustentável contribuindo para os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Objetivos 1 e 2 da Taxonomia</a:t>
            </a:r>
            <a:r>
              <a:rPr lang="pt-PT" sz="2000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B561E6-8F8A-BC96-B56D-DC1A50982A01}"/>
              </a:ext>
            </a:extLst>
          </p:cNvPr>
          <p:cNvSpPr txBox="1"/>
          <p:nvPr/>
        </p:nvSpPr>
        <p:spPr>
          <a:xfrm>
            <a:off x="1858108" y="2540277"/>
            <a:ext cx="9185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Ato Delegado para a Divulgação de Informação (DDA)</a:t>
            </a:r>
          </a:p>
          <a:p>
            <a:pPr algn="just"/>
            <a:r>
              <a:rPr lang="pt-PT" sz="2000" dirty="0"/>
              <a:t>Regulamento Delegado UE 2021/ 2178 da Comissão de 6 de julho de 2021 – relativo ao teor e apresentação das Informações Sustentabilidade Ambiental a Divulgar (Informação Não-Financeira) pelas empresas, conforme Artigo 8.º da Taxonomia.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4F5C535-12E5-9FF4-F14E-C5EE5D2E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0" y="4021996"/>
            <a:ext cx="1188823" cy="890093"/>
          </a:xfrm>
          <a:prstGeom prst="rect">
            <a:avLst/>
          </a:prstGeom>
        </p:spPr>
      </p:pic>
      <p:pic>
        <p:nvPicPr>
          <p:cNvPr id="10" name="Marcador de Posição de Conteúdo 4">
            <a:extLst>
              <a:ext uri="{FF2B5EF4-FFF2-40B4-BE49-F238E27FC236}">
                <a16:creationId xmlns:a16="http://schemas.microsoft.com/office/drawing/2014/main" id="{08726C36-D853-E82D-155F-7ED07B578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417550" y="2556104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11" name="Marcador de Posição de Conteúdo 4">
            <a:extLst>
              <a:ext uri="{FF2B5EF4-FFF2-40B4-BE49-F238E27FC236}">
                <a16:creationId xmlns:a16="http://schemas.microsoft.com/office/drawing/2014/main" id="{72659CC2-24F7-3EF5-3D45-DC9154594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490308" y="5200006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59F180-8387-2D91-41A7-60A256CA5C75}"/>
              </a:ext>
            </a:extLst>
          </p:cNvPr>
          <p:cNvSpPr txBox="1"/>
          <p:nvPr/>
        </p:nvSpPr>
        <p:spPr>
          <a:xfrm>
            <a:off x="1886936" y="4994584"/>
            <a:ext cx="9185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Ato Delegado Ambiental</a:t>
            </a:r>
          </a:p>
          <a:p>
            <a:pPr algn="just"/>
            <a:r>
              <a:rPr lang="pt-PT" sz="2000" dirty="0"/>
              <a:t>Proposta de Regulamento Delegado adotada pela Comissão a 27 de junho de 2023 relativa aos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Critérios Técnicos de Avaliação </a:t>
            </a:r>
            <a:r>
              <a:rPr lang="pt-PT" sz="2000" dirty="0"/>
              <a:t>para determinar em que condições uma atividade económica é qualificada como Contribuindo Substancialmente para os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Objetivos 3 a 6 da Taxonomia (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em discussão no Conselho e no Parlamento Europeu).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0ECE0D-BF78-77A7-7053-3251EF7C129F}"/>
              </a:ext>
            </a:extLst>
          </p:cNvPr>
          <p:cNvSpPr txBox="1"/>
          <p:nvPr/>
        </p:nvSpPr>
        <p:spPr>
          <a:xfrm>
            <a:off x="1886936" y="3900938"/>
            <a:ext cx="91850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Ato Delegado Complementar do Clima</a:t>
            </a:r>
          </a:p>
          <a:p>
            <a:pPr algn="just"/>
            <a:r>
              <a:rPr lang="pt-PT" sz="2000" dirty="0"/>
              <a:t>Regulamento Delegado UE 2022/ 1214 da Comissão de 9 de março de 2022 – relativo às atividades económicas do setor energético (Energia Nuclear e Gás Natural)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72A3A4-9310-AD87-BD0E-79DA1A6D7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858" y="323557"/>
            <a:ext cx="1125334" cy="6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1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08DA9-2421-3054-C259-39871362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636"/>
            <a:ext cx="12192000" cy="1325563"/>
          </a:xfrm>
        </p:spPr>
        <p:txBody>
          <a:bodyPr/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Quando é que uma Atividade é Sustentável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no âmbito Taxonomia </a:t>
            </a: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4" name="Chaveta à direita 3">
            <a:extLst>
              <a:ext uri="{FF2B5EF4-FFF2-40B4-BE49-F238E27FC236}">
                <a16:creationId xmlns:a16="http://schemas.microsoft.com/office/drawing/2014/main" id="{84F37EDE-B7B5-9C87-1A99-B70EFA72D512}"/>
              </a:ext>
            </a:extLst>
          </p:cNvPr>
          <p:cNvSpPr/>
          <p:nvPr/>
        </p:nvSpPr>
        <p:spPr>
          <a:xfrm>
            <a:off x="7258280" y="2805682"/>
            <a:ext cx="463585" cy="3974682"/>
          </a:xfrm>
          <a:prstGeom prst="rightBrace">
            <a:avLst>
              <a:gd name="adj1" fmla="val 62010"/>
              <a:gd name="adj2" fmla="val 5000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pt-PT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3C1CDB72-9565-DE0D-08A8-C62ED5FAB1E2}"/>
              </a:ext>
            </a:extLst>
          </p:cNvPr>
          <p:cNvSpPr/>
          <p:nvPr/>
        </p:nvSpPr>
        <p:spPr>
          <a:xfrm>
            <a:off x="933504" y="2795709"/>
            <a:ext cx="2514824" cy="2538296"/>
          </a:xfrm>
          <a:custGeom>
            <a:avLst/>
            <a:gdLst>
              <a:gd name="connsiteX0" fmla="*/ 0 w 2008356"/>
              <a:gd name="connsiteY0" fmla="*/ 0 h 2003931"/>
              <a:gd name="connsiteX1" fmla="*/ 2008356 w 2008356"/>
              <a:gd name="connsiteY1" fmla="*/ 0 h 2003931"/>
              <a:gd name="connsiteX2" fmla="*/ 2008356 w 2008356"/>
              <a:gd name="connsiteY2" fmla="*/ 2003931 h 2003931"/>
              <a:gd name="connsiteX3" fmla="*/ 0 w 2008356"/>
              <a:gd name="connsiteY3" fmla="*/ 2003931 h 2003931"/>
              <a:gd name="connsiteX4" fmla="*/ 0 w 2008356"/>
              <a:gd name="connsiteY4" fmla="*/ 0 h 200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356" h="2003931">
                <a:moveTo>
                  <a:pt x="0" y="0"/>
                </a:moveTo>
                <a:lnTo>
                  <a:pt x="2008356" y="0"/>
                </a:lnTo>
                <a:lnTo>
                  <a:pt x="2008356" y="2003931"/>
                </a:lnTo>
                <a:lnTo>
                  <a:pt x="0" y="2003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ELEGIVÉL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TAXONOMIA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450366F3-5760-EBF0-691B-DF7AFABAE64D}"/>
              </a:ext>
            </a:extLst>
          </p:cNvPr>
          <p:cNvSpPr/>
          <p:nvPr/>
        </p:nvSpPr>
        <p:spPr>
          <a:xfrm>
            <a:off x="4327685" y="2795708"/>
            <a:ext cx="2514824" cy="2538296"/>
          </a:xfrm>
          <a:custGeom>
            <a:avLst/>
            <a:gdLst>
              <a:gd name="connsiteX0" fmla="*/ 0 w 2008356"/>
              <a:gd name="connsiteY0" fmla="*/ 0 h 2003931"/>
              <a:gd name="connsiteX1" fmla="*/ 2008356 w 2008356"/>
              <a:gd name="connsiteY1" fmla="*/ 0 h 2003931"/>
              <a:gd name="connsiteX2" fmla="*/ 2008356 w 2008356"/>
              <a:gd name="connsiteY2" fmla="*/ 2003931 h 2003931"/>
              <a:gd name="connsiteX3" fmla="*/ 0 w 2008356"/>
              <a:gd name="connsiteY3" fmla="*/ 2003931 h 2003931"/>
              <a:gd name="connsiteX4" fmla="*/ 0 w 2008356"/>
              <a:gd name="connsiteY4" fmla="*/ 0 h 200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356" h="2003931">
                <a:moveTo>
                  <a:pt x="0" y="0"/>
                </a:moveTo>
                <a:lnTo>
                  <a:pt x="2008356" y="0"/>
                </a:lnTo>
                <a:lnTo>
                  <a:pt x="2008356" y="2003931"/>
                </a:lnTo>
                <a:lnTo>
                  <a:pt x="0" y="2003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ATIVIDADE 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ALINHADA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TAXONOMIA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PT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EA6F6B70-04DD-A210-2BE7-DB30613E1A01}"/>
              </a:ext>
            </a:extLst>
          </p:cNvPr>
          <p:cNvSpPr/>
          <p:nvPr/>
        </p:nvSpPr>
        <p:spPr>
          <a:xfrm>
            <a:off x="3532091" y="3926547"/>
            <a:ext cx="664015" cy="531026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59F299-138D-DAE1-801C-D0E9523CCFE7}"/>
              </a:ext>
            </a:extLst>
          </p:cNvPr>
          <p:cNvSpPr txBox="1"/>
          <p:nvPr/>
        </p:nvSpPr>
        <p:spPr>
          <a:xfrm>
            <a:off x="8006058" y="3764344"/>
            <a:ext cx="3627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800" dirty="0">
                <a:solidFill>
                  <a:schemeClr val="accent6">
                    <a:lumMod val="75000"/>
                  </a:schemeClr>
                </a:solidFill>
              </a:rPr>
              <a:t>ATIVIDADE</a:t>
            </a:r>
          </a:p>
          <a:p>
            <a:pPr algn="ctr"/>
            <a:r>
              <a:rPr lang="pt-PT" sz="4800" dirty="0">
                <a:solidFill>
                  <a:schemeClr val="accent6">
                    <a:lumMod val="75000"/>
                  </a:schemeClr>
                </a:solidFill>
              </a:rPr>
              <a:t>SUSTENTAVÉL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ACAA77-5F0F-C4F0-4ABE-00AF20CBCAB1}"/>
              </a:ext>
            </a:extLst>
          </p:cNvPr>
          <p:cNvSpPr txBox="1"/>
          <p:nvPr/>
        </p:nvSpPr>
        <p:spPr>
          <a:xfrm>
            <a:off x="243120" y="1338174"/>
            <a:ext cx="11613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 Taxonomia estabelece </a:t>
            </a:r>
            <a:r>
              <a:rPr lang="pt-PT" sz="2400" b="1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2 condições </a:t>
            </a:r>
            <a:r>
              <a:rPr lang="pt-PT" sz="2400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fundamentais a cumprir para que uma </a:t>
            </a:r>
            <a:r>
              <a:rPr lang="pt-PT" sz="2400" b="1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atividade económica</a:t>
            </a:r>
            <a:r>
              <a:rPr lang="pt-PT" sz="2400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 seja considerada </a:t>
            </a:r>
            <a:r>
              <a:rPr lang="pt-PT" sz="2400" b="1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ambientalmente sustentável</a:t>
            </a:r>
            <a:r>
              <a:rPr lang="pt-PT" sz="2400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:</a:t>
            </a:r>
            <a:endParaRPr lang="pt-PT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B898D2-1C34-4533-9D09-3C15A5BBA594}"/>
              </a:ext>
            </a:extLst>
          </p:cNvPr>
          <p:cNvSpPr txBox="1"/>
          <p:nvPr/>
        </p:nvSpPr>
        <p:spPr>
          <a:xfrm>
            <a:off x="895799" y="5456925"/>
            <a:ext cx="593659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De acordo com os Critérios Técnicos Avaliação definidos no Ato Delegado do Clima e/ou no Ato Delegado Complementar do Clima e/ou no (futuro) Ato Delegado do Ambiente.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80E52F-CBF1-F9EB-688E-95414E738B27}"/>
              </a:ext>
            </a:extLst>
          </p:cNvPr>
          <p:cNvSpPr txBox="1"/>
          <p:nvPr/>
        </p:nvSpPr>
        <p:spPr>
          <a:xfrm>
            <a:off x="341835" y="2170326"/>
            <a:ext cx="11833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dirty="0"/>
              <a:t>Art.º nº. 3 </a:t>
            </a:r>
          </a:p>
        </p:txBody>
      </p:sp>
    </p:spTree>
    <p:extLst>
      <p:ext uri="{BB962C8B-B14F-4D97-AF65-F5344CB8AC3E}">
        <p14:creationId xmlns:p14="http://schemas.microsoft.com/office/powerpoint/2010/main" val="131772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F436BDA-A47D-F841-AC93-B97504BE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807" y="47268"/>
            <a:ext cx="1011193" cy="553495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2B1A07E-D275-127A-11E5-2DA519C34BEC}"/>
              </a:ext>
            </a:extLst>
          </p:cNvPr>
          <p:cNvGrpSpPr/>
          <p:nvPr/>
        </p:nvGrpSpPr>
        <p:grpSpPr>
          <a:xfrm>
            <a:off x="765192" y="1387086"/>
            <a:ext cx="9067806" cy="5289065"/>
            <a:chOff x="554177" y="1427016"/>
            <a:chExt cx="9067806" cy="5289065"/>
          </a:xfrm>
        </p:grpSpPr>
        <p:sp>
          <p:nvSpPr>
            <p:cNvPr id="4" name="Seta: Pentágono 3">
              <a:extLst>
                <a:ext uri="{FF2B5EF4-FFF2-40B4-BE49-F238E27FC236}">
                  <a16:creationId xmlns:a16="http://schemas.microsoft.com/office/drawing/2014/main" id="{7A25A7AF-C152-13FF-4D4D-3B669353CD36}"/>
                </a:ext>
              </a:extLst>
            </p:cNvPr>
            <p:cNvSpPr/>
            <p:nvPr/>
          </p:nvSpPr>
          <p:spPr>
            <a:xfrm>
              <a:off x="554179" y="1427016"/>
              <a:ext cx="9026246" cy="443390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accent6">
                      <a:lumMod val="50000"/>
                    </a:schemeClr>
                  </a:solidFill>
                </a:rPr>
                <a:t>1 - SILVICULTURA</a:t>
              </a:r>
            </a:p>
          </p:txBody>
        </p:sp>
        <p:sp>
          <p:nvSpPr>
            <p:cNvPr id="6" name="Seta: Pentágono 5">
              <a:extLst>
                <a:ext uri="{FF2B5EF4-FFF2-40B4-BE49-F238E27FC236}">
                  <a16:creationId xmlns:a16="http://schemas.microsoft.com/office/drawing/2014/main" id="{271FF437-51A0-1FBF-55B5-C8DB5D80B7C7}"/>
                </a:ext>
              </a:extLst>
            </p:cNvPr>
            <p:cNvSpPr/>
            <p:nvPr/>
          </p:nvSpPr>
          <p:spPr>
            <a:xfrm>
              <a:off x="554178" y="2696260"/>
              <a:ext cx="9026246" cy="43909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accent6">
                      <a:lumMod val="50000"/>
                    </a:schemeClr>
                  </a:solidFill>
                </a:rPr>
                <a:t>3 – INDUSTRIAS TRANSFORMADORAS</a:t>
              </a:r>
            </a:p>
          </p:txBody>
        </p:sp>
        <p:sp>
          <p:nvSpPr>
            <p:cNvPr id="7" name="Seta: Pentágono 6">
              <a:extLst>
                <a:ext uri="{FF2B5EF4-FFF2-40B4-BE49-F238E27FC236}">
                  <a16:creationId xmlns:a16="http://schemas.microsoft.com/office/drawing/2014/main" id="{4CCC4754-70BC-FFC2-3416-E49DF47AF466}"/>
                </a:ext>
              </a:extLst>
            </p:cNvPr>
            <p:cNvSpPr/>
            <p:nvPr/>
          </p:nvSpPr>
          <p:spPr>
            <a:xfrm>
              <a:off x="588809" y="3284708"/>
              <a:ext cx="9026246" cy="439098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bg1"/>
                  </a:solidFill>
                </a:rPr>
                <a:t>4 - ENERGIA</a:t>
              </a:r>
            </a:p>
          </p:txBody>
        </p:sp>
        <p:sp>
          <p:nvSpPr>
            <p:cNvPr id="8" name="Seta: Pentágono 7">
              <a:extLst>
                <a:ext uri="{FF2B5EF4-FFF2-40B4-BE49-F238E27FC236}">
                  <a16:creationId xmlns:a16="http://schemas.microsoft.com/office/drawing/2014/main" id="{3A842AD5-7741-0D16-3261-9355EEB8227C}"/>
                </a:ext>
              </a:extLst>
            </p:cNvPr>
            <p:cNvSpPr/>
            <p:nvPr/>
          </p:nvSpPr>
          <p:spPr>
            <a:xfrm>
              <a:off x="554177" y="3830557"/>
              <a:ext cx="9026246" cy="61685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accent6">
                      <a:lumMod val="50000"/>
                    </a:schemeClr>
                  </a:solidFill>
                </a:rPr>
                <a:t>5 – ATIVIDADES DE ABASTECIMENTO DE ÁGUA, GESTÃO DE RESIDUOS E DESCONTAMINAÇÃO</a:t>
              </a:r>
            </a:p>
          </p:txBody>
        </p:sp>
        <p:sp>
          <p:nvSpPr>
            <p:cNvPr id="9" name="Seta: Pentágono 8">
              <a:extLst>
                <a:ext uri="{FF2B5EF4-FFF2-40B4-BE49-F238E27FC236}">
                  <a16:creationId xmlns:a16="http://schemas.microsoft.com/office/drawing/2014/main" id="{33041208-66C2-5727-9CCE-5819BE001D56}"/>
                </a:ext>
              </a:extLst>
            </p:cNvPr>
            <p:cNvSpPr/>
            <p:nvPr/>
          </p:nvSpPr>
          <p:spPr>
            <a:xfrm>
              <a:off x="595737" y="4516737"/>
              <a:ext cx="9026246" cy="466097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bg1"/>
                  </a:solidFill>
                </a:rPr>
                <a:t>6 – TRANSPORTES </a:t>
              </a:r>
            </a:p>
            <a:p>
              <a:r>
                <a:rPr lang="pt-PT" sz="1400" b="1" dirty="0">
                  <a:solidFill>
                    <a:schemeClr val="bg1"/>
                  </a:solidFill>
                </a:rPr>
                <a:t>Capitulo 6 – TRANSPORTES – cerca de 18 atividades económicas identificadas</a:t>
              </a:r>
            </a:p>
          </p:txBody>
        </p:sp>
        <p:sp>
          <p:nvSpPr>
            <p:cNvPr id="10" name="Seta: Pentágono 9">
              <a:extLst>
                <a:ext uri="{FF2B5EF4-FFF2-40B4-BE49-F238E27FC236}">
                  <a16:creationId xmlns:a16="http://schemas.microsoft.com/office/drawing/2014/main" id="{70F13084-C0FC-2EF6-2621-FB3A1775F437}"/>
                </a:ext>
              </a:extLst>
            </p:cNvPr>
            <p:cNvSpPr/>
            <p:nvPr/>
          </p:nvSpPr>
          <p:spPr>
            <a:xfrm>
              <a:off x="595737" y="5121485"/>
              <a:ext cx="9026246" cy="43909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accent6">
                      <a:lumMod val="50000"/>
                    </a:schemeClr>
                  </a:solidFill>
                </a:rPr>
                <a:t>7 – ATIVIDADES DE CONSTRUÇÃO E IMOBILIÁRIAS</a:t>
              </a:r>
            </a:p>
          </p:txBody>
        </p:sp>
        <p:sp>
          <p:nvSpPr>
            <p:cNvPr id="11" name="Seta: Pentágono 10">
              <a:extLst>
                <a:ext uri="{FF2B5EF4-FFF2-40B4-BE49-F238E27FC236}">
                  <a16:creationId xmlns:a16="http://schemas.microsoft.com/office/drawing/2014/main" id="{6DBF01E1-C97F-D335-FC9E-12FA553D63C6}"/>
                </a:ext>
              </a:extLst>
            </p:cNvPr>
            <p:cNvSpPr/>
            <p:nvPr/>
          </p:nvSpPr>
          <p:spPr>
            <a:xfrm>
              <a:off x="595737" y="5699234"/>
              <a:ext cx="9026246" cy="439098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bg1"/>
                  </a:solidFill>
                </a:rPr>
                <a:t>8 – INFORMAÇÃO E COMUNICAÇÃO</a:t>
              </a:r>
            </a:p>
          </p:txBody>
        </p:sp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id="{43B5896C-C83C-0E6C-FAA1-9C8F865945C1}"/>
                </a:ext>
              </a:extLst>
            </p:cNvPr>
            <p:cNvSpPr/>
            <p:nvPr/>
          </p:nvSpPr>
          <p:spPr>
            <a:xfrm>
              <a:off x="595737" y="6276983"/>
              <a:ext cx="9026246" cy="43909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accent6">
                      <a:lumMod val="50000"/>
                    </a:schemeClr>
                  </a:solidFill>
                </a:rPr>
                <a:t>9 – ATIVIDADES PROFISSIONAIS CIENTIFICAS E TÉCNICAS (I &amp; D)</a:t>
              </a:r>
            </a:p>
          </p:txBody>
        </p:sp>
        <p:sp>
          <p:nvSpPr>
            <p:cNvPr id="13" name="Seta: Pentágono 12">
              <a:extLst>
                <a:ext uri="{FF2B5EF4-FFF2-40B4-BE49-F238E27FC236}">
                  <a16:creationId xmlns:a16="http://schemas.microsoft.com/office/drawing/2014/main" id="{D1CE13CB-72C6-BDCD-9D52-9790C902F873}"/>
                </a:ext>
              </a:extLst>
            </p:cNvPr>
            <p:cNvSpPr/>
            <p:nvPr/>
          </p:nvSpPr>
          <p:spPr>
            <a:xfrm>
              <a:off x="554177" y="2035166"/>
              <a:ext cx="9026246" cy="44339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dirty="0">
                  <a:solidFill>
                    <a:schemeClr val="bg1"/>
                  </a:solidFill>
                </a:rPr>
                <a:t>2 – ATIVIDADES LIGADAS À PROTEÇÃO E À RECUPERAÇÃO DO AMBIENTE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8D428FC-ED0F-94C8-4E18-EDD294F6C228}"/>
              </a:ext>
            </a:extLst>
          </p:cNvPr>
          <p:cNvSpPr txBox="1"/>
          <p:nvPr/>
        </p:nvSpPr>
        <p:spPr>
          <a:xfrm>
            <a:off x="554177" y="185038"/>
            <a:ext cx="10626630" cy="954107"/>
          </a:xfrm>
          <a:prstGeom prst="rect">
            <a:avLst/>
          </a:prstGeom>
          <a:solidFill>
            <a:srgbClr val="E0EED6"/>
          </a:solidFill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solidFill>
                  <a:schemeClr val="accent6">
                    <a:lumMod val="75000"/>
                  </a:schemeClr>
                </a:solidFill>
              </a:rPr>
              <a:t>Setores &amp; Atividades Económicas ELEGIVEIS – TAXONOMIA</a:t>
            </a:r>
          </a:p>
          <a:p>
            <a:pPr algn="ctr"/>
            <a:r>
              <a:rPr lang="pt-PT" sz="2400" dirty="0">
                <a:solidFill>
                  <a:schemeClr val="accent6">
                    <a:lumMod val="75000"/>
                  </a:schemeClr>
                </a:solidFill>
              </a:rPr>
              <a:t>(Ato Delegado Clima - Anexo I e II)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C70D96-E467-0488-9160-D11CF8E9FD01}"/>
              </a:ext>
            </a:extLst>
          </p:cNvPr>
          <p:cNvSpPr txBox="1"/>
          <p:nvPr/>
        </p:nvSpPr>
        <p:spPr>
          <a:xfrm rot="5400000">
            <a:off x="8213109" y="3728798"/>
            <a:ext cx="528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CADA ATIVIDADE ECONOMICA É DESDOBRADA EM VÁRIAS  SUB-ATIVIDADES </a:t>
            </a:r>
          </a:p>
        </p:txBody>
      </p:sp>
    </p:spTree>
    <p:extLst>
      <p:ext uri="{BB962C8B-B14F-4D97-AF65-F5344CB8AC3E}">
        <p14:creationId xmlns:p14="http://schemas.microsoft.com/office/powerpoint/2010/main" val="264626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D7F1735-6C77-7C37-18BF-DB6F9B3A1188}"/>
              </a:ext>
            </a:extLst>
          </p:cNvPr>
          <p:cNvSpPr txBox="1"/>
          <p:nvPr/>
        </p:nvSpPr>
        <p:spPr>
          <a:xfrm>
            <a:off x="6194859" y="632594"/>
            <a:ext cx="5651699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Adaptação de transportes de passageiros e de mercadorias por vias navegáveis interiores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marítimo e costeiro de mercadorias, embarcações para operações de trabalho portuário e atividades auxiliares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marítimo e costeiro de passageiros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Adaptação de transportes marítimos e costeiros de mercadorias e de passageiros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Infraestruturas dedicadas à mobilidade pessoal, logística dos transportes em velocípedes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Infraestruturas de transporte ferroviário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Infraestruturas para transporte rodoviário e transporte público hipocarbónico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Infraestruturas para transportes aquáticos hipocarbónicos.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313877-69F7-3E8E-1159-7B6FB26A7C92}"/>
              </a:ext>
            </a:extLst>
          </p:cNvPr>
          <p:cNvSpPr txBox="1"/>
          <p:nvPr/>
        </p:nvSpPr>
        <p:spPr>
          <a:xfrm>
            <a:off x="383147" y="632594"/>
            <a:ext cx="5651698" cy="61863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ferroviário interurbano de passageiros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ferroviário de mercadorias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Transportes ferroviário urbanos e suburbanos,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rodoviário de passageiros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Exploração de dispositivos de mobilidade pessoal, logística dos transportes em velocípedes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Transportes em motociclos,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Veículos ligeiros de passageiros e veículos comerciais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Serviços de transporte rodoviário de mercadorias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de passageiros por vias navegáveis interiores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de mercadorias por vias navegáveis interiores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52E917-AED6-51D5-E2F4-7FEF894A91DC}"/>
              </a:ext>
            </a:extLst>
          </p:cNvPr>
          <p:cNvSpPr txBox="1"/>
          <p:nvPr/>
        </p:nvSpPr>
        <p:spPr>
          <a:xfrm>
            <a:off x="0" y="39097"/>
            <a:ext cx="12192000" cy="46166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Ato Delegado do Clima - </a:t>
            </a:r>
            <a:r>
              <a:rPr lang="pt-PT" sz="2400" dirty="0">
                <a:solidFill>
                  <a:schemeClr val="accent6">
                    <a:lumMod val="75000"/>
                  </a:schemeClr>
                </a:solidFill>
              </a:rPr>
              <a:t>Anexo I e Anexo II – Capitulo 6 – TRANSPORTES – Atividades Economicas</a:t>
            </a:r>
            <a:endParaRPr lang="pt-P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9871FF1-674B-4BA0-FEAF-C6FDAE4EF49F}"/>
              </a:ext>
            </a:extLst>
          </p:cNvPr>
          <p:cNvSpPr/>
          <p:nvPr/>
        </p:nvSpPr>
        <p:spPr>
          <a:xfrm>
            <a:off x="675249" y="632594"/>
            <a:ext cx="4557933" cy="78824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944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EDB9EF4C-142C-1EAF-80AD-FB7DAE79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r="5426"/>
          <a:stretch/>
        </p:blipFill>
        <p:spPr>
          <a:xfrm>
            <a:off x="-919331" y="1418917"/>
            <a:ext cx="6490137" cy="4852196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6DFDDEF3-2627-49ED-7F1E-ABD5ACA4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967" y="1094652"/>
            <a:ext cx="6163880" cy="5278013"/>
          </a:xfrm>
          <a:noFill/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Recentes Marcos Climáticos </a:t>
            </a:r>
            <a:r>
              <a:rPr lang="pt-PT" sz="2000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(de 2015-2021/2022)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Taxonomia da UE &amp; Autoridade da Mobilidade e dos Transportes, AMT.</a:t>
            </a:r>
          </a:p>
          <a:p>
            <a:pPr marL="457200" lvl="1" indent="0" algn="just">
              <a:buNone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(Regulamento 2020/852 de junho 2020)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Divulgação de Informação sobre Sustentabilidade Ambiental das Empresas &amp; Autoridade da Mobilidade e dos Transportes, AMT.</a:t>
            </a:r>
          </a:p>
          <a:p>
            <a:pPr marL="457200" lvl="1" indent="0" algn="just">
              <a:buNone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(Diretiva (UE) 2022/2464 de dezembro 2022)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Reflexão conjunta dos Próximos Passos.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234958-CCAB-CA67-57E5-7EA16A26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19" y="93354"/>
            <a:ext cx="5135087" cy="1325563"/>
          </a:xfrm>
        </p:spPr>
        <p:txBody>
          <a:bodyPr/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Sumario Executivo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FF6ED5-15B8-F5CE-F74B-52B5B38F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988" y="122364"/>
            <a:ext cx="1326240" cy="7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796F9F9-6290-4D2E-A61B-98B457B2A4BB}"/>
              </a:ext>
            </a:extLst>
          </p:cNvPr>
          <p:cNvSpPr/>
          <p:nvPr/>
        </p:nvSpPr>
        <p:spPr>
          <a:xfrm>
            <a:off x="122001" y="5445714"/>
            <a:ext cx="6118607" cy="1365235"/>
          </a:xfrm>
          <a:prstGeom prst="roundRect">
            <a:avLst>
              <a:gd name="adj" fmla="val 9011"/>
            </a:avLst>
          </a:prstGeom>
          <a:solidFill>
            <a:schemeClr val="accent1">
              <a:lumMod val="60000"/>
              <a:lumOff val="40000"/>
              <a:alpha val="30196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4 - Satisfazer os requisitos técnicos de avaliação (1 + 2)</a:t>
            </a:r>
          </a:p>
          <a:p>
            <a:pPr marL="239177">
              <a:spcBef>
                <a:spcPts val="800"/>
              </a:spcBef>
            </a:pPr>
            <a:r>
              <a:rPr lang="pt-PT" sz="1400" dirty="0">
                <a:solidFill>
                  <a:schemeClr val="accent6">
                    <a:lumMod val="75000"/>
                  </a:schemeClr>
                </a:solidFill>
              </a:rPr>
              <a:t>(nos termos do artigo 10.º , n.º 3, do artigo 11.º , n.º 3, do artigo 12.º , n.º 2, do artigo 13.º , n.º 2, do artigo 14.o , n.º 2, ou do artigo 15.o , n.º 2.)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9D7CBBE-3234-4EB8-874E-E8CCDB35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6" y="7849176"/>
            <a:ext cx="3712927" cy="150099"/>
          </a:xfrm>
        </p:spPr>
        <p:txBody>
          <a:bodyPr/>
          <a:lstStyle/>
          <a:p>
            <a:r>
              <a:rPr lang="pt-PT"/>
              <a:t>Confidencial by Cristina Dias</a:t>
            </a:r>
            <a:endParaRPr lang="pt-PT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F8C9F66-C020-91AE-59D2-FDCE95D5DAE7}"/>
              </a:ext>
            </a:extLst>
          </p:cNvPr>
          <p:cNvSpPr/>
          <p:nvPr/>
        </p:nvSpPr>
        <p:spPr>
          <a:xfrm>
            <a:off x="155156" y="1304604"/>
            <a:ext cx="6076827" cy="1228309"/>
          </a:xfrm>
          <a:prstGeom prst="roundRect">
            <a:avLst>
              <a:gd name="adj" fmla="val 9011"/>
            </a:avLst>
          </a:prstGeom>
          <a:solidFill>
            <a:schemeClr val="accent6">
              <a:lumMod val="75000"/>
              <a:alpha val="30196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1 - Contribuir Substancialmente</a:t>
            </a:r>
          </a:p>
          <a:p>
            <a:pPr marL="239177">
              <a:spcBef>
                <a:spcPts val="800"/>
              </a:spcBef>
            </a:pPr>
            <a:r>
              <a:rPr lang="pt-PT" sz="1400" dirty="0">
                <a:solidFill>
                  <a:schemeClr val="accent6">
                    <a:lumMod val="75000"/>
                  </a:schemeClr>
                </a:solidFill>
              </a:rPr>
              <a:t>(nos termos dos artigos 10.º a 16.°)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EAFD715-DED3-9AEC-2C93-8EBB0AADF714}"/>
              </a:ext>
            </a:extLst>
          </p:cNvPr>
          <p:cNvSpPr/>
          <p:nvPr/>
        </p:nvSpPr>
        <p:spPr>
          <a:xfrm>
            <a:off x="113376" y="2675774"/>
            <a:ext cx="6118607" cy="1228309"/>
          </a:xfrm>
          <a:prstGeom prst="roundRect">
            <a:avLst>
              <a:gd name="adj" fmla="val 9011"/>
            </a:avLst>
          </a:prstGeom>
          <a:solidFill>
            <a:schemeClr val="accent6">
              <a:lumMod val="75000"/>
              <a:alpha val="30196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2 - Não Prejudicar Significativamente</a:t>
            </a:r>
          </a:p>
          <a:p>
            <a:pPr marL="239177">
              <a:spcBef>
                <a:spcPts val="800"/>
              </a:spcBef>
            </a:pPr>
            <a:r>
              <a:rPr lang="pt-PT" sz="1400" dirty="0">
                <a:solidFill>
                  <a:schemeClr val="accent6">
                    <a:lumMod val="75000"/>
                  </a:schemeClr>
                </a:solidFill>
              </a:rPr>
              <a:t>(nos termos do artigo 17.º)</a:t>
            </a:r>
          </a:p>
          <a:p>
            <a:pPr marL="239177">
              <a:spcBef>
                <a:spcPts val="800"/>
              </a:spcBef>
            </a:pPr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 casos especiais as atividades de Transição e atividades </a:t>
            </a:r>
            <a:r>
              <a:rPr lang="pt-PT" sz="1400" dirty="0" err="1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Capacitantes</a:t>
            </a:r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" name="Marcador de Posição do Rodapé 1">
            <a:extLst>
              <a:ext uri="{FF2B5EF4-FFF2-40B4-BE49-F238E27FC236}">
                <a16:creationId xmlns:a16="http://schemas.microsoft.com/office/drawing/2014/main" id="{D28FF5C0-EDB4-BC36-0FF2-247B6346FD7A}"/>
              </a:ext>
            </a:extLst>
          </p:cNvPr>
          <p:cNvSpPr txBox="1">
            <a:spLocks/>
          </p:cNvSpPr>
          <p:nvPr/>
        </p:nvSpPr>
        <p:spPr>
          <a:xfrm>
            <a:off x="155156" y="7846828"/>
            <a:ext cx="3712927" cy="150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Confidencial by Cristina Dias</a:t>
            </a:r>
            <a:endParaRPr lang="pt-PT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358655A-0208-60D3-F84F-B368B783D237}"/>
              </a:ext>
            </a:extLst>
          </p:cNvPr>
          <p:cNvSpPr/>
          <p:nvPr/>
        </p:nvSpPr>
        <p:spPr>
          <a:xfrm>
            <a:off x="6361586" y="4204634"/>
            <a:ext cx="5743129" cy="1009287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 as Salvaguardas Mínimas - Matéria de Direitos Humanos e Direitos Laborais.</a:t>
            </a:r>
          </a:p>
          <a:p>
            <a:pPr marL="239177" algn="r">
              <a:spcBef>
                <a:spcPts val="800"/>
              </a:spcBef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safeguards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2ADA0C-D5E6-839B-CBC0-FC8EF7073752}"/>
              </a:ext>
            </a:extLst>
          </p:cNvPr>
          <p:cNvSpPr/>
          <p:nvPr/>
        </p:nvSpPr>
        <p:spPr>
          <a:xfrm>
            <a:off x="6306544" y="1384657"/>
            <a:ext cx="5571862" cy="1077426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Contribuir Substancialmente para pelo menos </a:t>
            </a:r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6 objetivos ambientais da EU</a:t>
            </a:r>
          </a:p>
          <a:p>
            <a:pPr marL="239177" algn="r">
              <a:spcBef>
                <a:spcPts val="800"/>
              </a:spcBef>
            </a:pP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substancial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EC84180-2C62-FE85-9BAC-594697D683F3}"/>
              </a:ext>
            </a:extLst>
          </p:cNvPr>
          <p:cNvSpPr/>
          <p:nvPr/>
        </p:nvSpPr>
        <p:spPr>
          <a:xfrm>
            <a:off x="6284760" y="2887471"/>
            <a:ext cx="5615430" cy="1083057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Prejudicar Significativamente qualquer um dos outros 5 objetivos ambientais da UE .</a:t>
            </a:r>
          </a:p>
          <a:p>
            <a:pPr marL="239177" algn="r">
              <a:spcBef>
                <a:spcPts val="800"/>
              </a:spcBef>
            </a:pP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no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DNSH)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22118D2-1DD3-CFD0-AC75-3A1C161D6985}"/>
              </a:ext>
            </a:extLst>
          </p:cNvPr>
          <p:cNvSpPr txBox="1">
            <a:spLocks/>
          </p:cNvSpPr>
          <p:nvPr/>
        </p:nvSpPr>
        <p:spPr>
          <a:xfrm>
            <a:off x="73883" y="41221"/>
            <a:ext cx="12017856" cy="1077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  <a:t>Quando é que uma Atividade Económica está Alinhada pela Taxonomia ? Quando cumpre 4 requisitos: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1A76421-C744-3BE5-E141-606D9D79694E}"/>
              </a:ext>
            </a:extLst>
          </p:cNvPr>
          <p:cNvSpPr/>
          <p:nvPr/>
        </p:nvSpPr>
        <p:spPr>
          <a:xfrm>
            <a:off x="122000" y="4095124"/>
            <a:ext cx="6118607" cy="1228309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  <a:alpha val="30196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>
              <a:spcBef>
                <a:spcPts val="800"/>
              </a:spcBef>
            </a:pPr>
            <a:r>
              <a:rPr lang="pt-PT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3 - Cumprir as Salvaguardas Mínimas </a:t>
            </a:r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PT" sz="1400" dirty="0">
                <a:solidFill>
                  <a:schemeClr val="accent6">
                    <a:lumMod val="75000"/>
                  </a:schemeClr>
                </a:solidFill>
              </a:rPr>
              <a:t>artigo 18.º)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678E1CB-EC26-4B20-6E4F-C390BE84C187}"/>
              </a:ext>
            </a:extLst>
          </p:cNvPr>
          <p:cNvSpPr/>
          <p:nvPr/>
        </p:nvSpPr>
        <p:spPr>
          <a:xfrm>
            <a:off x="6284760" y="5303430"/>
            <a:ext cx="5806979" cy="1649802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Satisfazer os critérios técnicos estabelecidos nos Atos Delegados</a:t>
            </a:r>
          </a:p>
          <a:p>
            <a:pPr marL="239177" algn="just">
              <a:spcBef>
                <a:spcPts val="800"/>
              </a:spcBef>
            </a:pPr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(Até ao momento, estão em vigor os Critérios estabelecidos no Ato Delegado do  Clima (p/ Objetivos 1 e 2 da Taxonomia).</a:t>
            </a:r>
          </a:p>
        </p:txBody>
      </p:sp>
    </p:spTree>
    <p:extLst>
      <p:ext uri="{BB962C8B-B14F-4D97-AF65-F5344CB8AC3E}">
        <p14:creationId xmlns:p14="http://schemas.microsoft.com/office/powerpoint/2010/main" val="143937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10B4726-D038-E41D-C61E-CD50CF2B8292}"/>
              </a:ext>
            </a:extLst>
          </p:cNvPr>
          <p:cNvGrpSpPr/>
          <p:nvPr/>
        </p:nvGrpSpPr>
        <p:grpSpPr>
          <a:xfrm>
            <a:off x="2761128" y="4042614"/>
            <a:ext cx="5576047" cy="1463751"/>
            <a:chOff x="277232" y="1980452"/>
            <a:chExt cx="11662130" cy="3114032"/>
          </a:xfrm>
        </p:grpSpPr>
        <p:sp>
          <p:nvSpPr>
            <p:cNvPr id="2" name="Forma livre: Forma 1">
              <a:extLst>
                <a:ext uri="{FF2B5EF4-FFF2-40B4-BE49-F238E27FC236}">
                  <a16:creationId xmlns:a16="http://schemas.microsoft.com/office/drawing/2014/main" id="{465B4494-DC88-746D-3B02-74CDC5DA7528}"/>
                </a:ext>
              </a:extLst>
            </p:cNvPr>
            <p:cNvSpPr/>
            <p:nvPr/>
          </p:nvSpPr>
          <p:spPr>
            <a:xfrm>
              <a:off x="277232" y="2390964"/>
              <a:ext cx="1703959" cy="2672668"/>
            </a:xfrm>
            <a:custGeom>
              <a:avLst/>
              <a:gdLst>
                <a:gd name="connsiteX0" fmla="*/ 0 w 2008356"/>
                <a:gd name="connsiteY0" fmla="*/ 0 h 2003931"/>
                <a:gd name="connsiteX1" fmla="*/ 2008356 w 2008356"/>
                <a:gd name="connsiteY1" fmla="*/ 0 h 2003931"/>
                <a:gd name="connsiteX2" fmla="*/ 2008356 w 2008356"/>
                <a:gd name="connsiteY2" fmla="*/ 2003931 h 2003931"/>
                <a:gd name="connsiteX3" fmla="*/ 0 w 2008356"/>
                <a:gd name="connsiteY3" fmla="*/ 2003931 h 2003931"/>
                <a:gd name="connsiteX4" fmla="*/ 0 w 2008356"/>
                <a:gd name="connsiteY4" fmla="*/ 0 h 20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356" h="2003931">
                  <a:moveTo>
                    <a:pt x="0" y="0"/>
                  </a:moveTo>
                  <a:lnTo>
                    <a:pt x="2008356" y="0"/>
                  </a:lnTo>
                  <a:lnTo>
                    <a:pt x="2008356" y="2003931"/>
                  </a:lnTo>
                  <a:lnTo>
                    <a:pt x="0" y="200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Mitigação das Alterações Climáticas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8C63A919-D3EE-AB50-DDED-56C46F02C026}"/>
                </a:ext>
              </a:extLst>
            </p:cNvPr>
            <p:cNvSpPr/>
            <p:nvPr/>
          </p:nvSpPr>
          <p:spPr>
            <a:xfrm>
              <a:off x="2156267" y="2421815"/>
              <a:ext cx="1703959" cy="2672669"/>
            </a:xfrm>
            <a:custGeom>
              <a:avLst/>
              <a:gdLst>
                <a:gd name="connsiteX0" fmla="*/ 0 w 2008356"/>
                <a:gd name="connsiteY0" fmla="*/ 0 h 2003931"/>
                <a:gd name="connsiteX1" fmla="*/ 2008356 w 2008356"/>
                <a:gd name="connsiteY1" fmla="*/ 0 h 2003931"/>
                <a:gd name="connsiteX2" fmla="*/ 2008356 w 2008356"/>
                <a:gd name="connsiteY2" fmla="*/ 2003931 h 2003931"/>
                <a:gd name="connsiteX3" fmla="*/ 0 w 2008356"/>
                <a:gd name="connsiteY3" fmla="*/ 2003931 h 2003931"/>
                <a:gd name="connsiteX4" fmla="*/ 0 w 2008356"/>
                <a:gd name="connsiteY4" fmla="*/ 0 h 20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356" h="2003931">
                  <a:moveTo>
                    <a:pt x="0" y="0"/>
                  </a:moveTo>
                  <a:lnTo>
                    <a:pt x="2008356" y="0"/>
                  </a:lnTo>
                  <a:lnTo>
                    <a:pt x="2008356" y="2003931"/>
                  </a:lnTo>
                  <a:lnTo>
                    <a:pt x="0" y="200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Adaptação às Alterações Climáticas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9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D9607C03-6DCC-D0F8-4BEB-30243DF8E497}"/>
                </a:ext>
              </a:extLst>
            </p:cNvPr>
            <p:cNvSpPr/>
            <p:nvPr/>
          </p:nvSpPr>
          <p:spPr>
            <a:xfrm>
              <a:off x="4577270" y="2390964"/>
              <a:ext cx="1703959" cy="2672669"/>
            </a:xfrm>
            <a:custGeom>
              <a:avLst/>
              <a:gdLst>
                <a:gd name="connsiteX0" fmla="*/ 0 w 2008356"/>
                <a:gd name="connsiteY0" fmla="*/ 0 h 2003931"/>
                <a:gd name="connsiteX1" fmla="*/ 2008356 w 2008356"/>
                <a:gd name="connsiteY1" fmla="*/ 0 h 2003931"/>
                <a:gd name="connsiteX2" fmla="*/ 2008356 w 2008356"/>
                <a:gd name="connsiteY2" fmla="*/ 2003931 h 2003931"/>
                <a:gd name="connsiteX3" fmla="*/ 0 w 2008356"/>
                <a:gd name="connsiteY3" fmla="*/ 2003931 h 2003931"/>
                <a:gd name="connsiteX4" fmla="*/ 0 w 2008356"/>
                <a:gd name="connsiteY4" fmla="*/ 0 h 20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356" h="2003931">
                  <a:moveTo>
                    <a:pt x="0" y="0"/>
                  </a:moveTo>
                  <a:lnTo>
                    <a:pt x="2008356" y="0"/>
                  </a:lnTo>
                  <a:lnTo>
                    <a:pt x="2008356" y="2003931"/>
                  </a:lnTo>
                  <a:lnTo>
                    <a:pt x="0" y="200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Utilização sustentável e proteção dos recursos hídricos e marinhos</a:t>
              </a: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96F08681-DCDD-09C4-FC29-0A1693533EEA}"/>
                </a:ext>
              </a:extLst>
            </p:cNvPr>
            <p:cNvSpPr/>
            <p:nvPr/>
          </p:nvSpPr>
          <p:spPr>
            <a:xfrm>
              <a:off x="6417793" y="2390963"/>
              <a:ext cx="1703959" cy="2672669"/>
            </a:xfrm>
            <a:custGeom>
              <a:avLst/>
              <a:gdLst>
                <a:gd name="connsiteX0" fmla="*/ 0 w 2008356"/>
                <a:gd name="connsiteY0" fmla="*/ 0 h 2003931"/>
                <a:gd name="connsiteX1" fmla="*/ 2008356 w 2008356"/>
                <a:gd name="connsiteY1" fmla="*/ 0 h 2003931"/>
                <a:gd name="connsiteX2" fmla="*/ 2008356 w 2008356"/>
                <a:gd name="connsiteY2" fmla="*/ 2003931 h 2003931"/>
                <a:gd name="connsiteX3" fmla="*/ 0 w 2008356"/>
                <a:gd name="connsiteY3" fmla="*/ 2003931 h 2003931"/>
                <a:gd name="connsiteX4" fmla="*/ 0 w 2008356"/>
                <a:gd name="connsiteY4" fmla="*/ 0 h 20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356" h="2003931">
                  <a:moveTo>
                    <a:pt x="0" y="0"/>
                  </a:moveTo>
                  <a:lnTo>
                    <a:pt x="2008356" y="0"/>
                  </a:lnTo>
                  <a:lnTo>
                    <a:pt x="2008356" y="2003931"/>
                  </a:lnTo>
                  <a:lnTo>
                    <a:pt x="0" y="200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>
                <a:buClr>
                  <a:schemeClr val="accent6">
                    <a:lumMod val="75000"/>
                  </a:schemeClr>
                </a:buClr>
                <a:buSzPct val="110000"/>
              </a:pPr>
              <a:r>
                <a:rPr lang="pt-PT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Transição para uma Economia Circular</a:t>
              </a:r>
            </a:p>
            <a:p>
              <a:pPr>
                <a:buClr>
                  <a:schemeClr val="accent6">
                    <a:lumMod val="75000"/>
                  </a:schemeClr>
                </a:buClr>
                <a:buSzPct val="110000"/>
              </a:pPr>
              <a:endParaRPr lang="pt-PT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chemeClr val="accent6">
                    <a:lumMod val="75000"/>
                  </a:schemeClr>
                </a:buClr>
                <a:buSzPct val="110000"/>
              </a:pPr>
              <a:endParaRPr lang="pt-PT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043CD68-E4D4-34CF-D2D5-63D3A1D7623F}"/>
                </a:ext>
              </a:extLst>
            </p:cNvPr>
            <p:cNvSpPr/>
            <p:nvPr/>
          </p:nvSpPr>
          <p:spPr>
            <a:xfrm>
              <a:off x="8258316" y="2390964"/>
              <a:ext cx="1703959" cy="2672669"/>
            </a:xfrm>
            <a:custGeom>
              <a:avLst/>
              <a:gdLst>
                <a:gd name="connsiteX0" fmla="*/ 0 w 2008356"/>
                <a:gd name="connsiteY0" fmla="*/ 0 h 2003931"/>
                <a:gd name="connsiteX1" fmla="*/ 2008356 w 2008356"/>
                <a:gd name="connsiteY1" fmla="*/ 0 h 2003931"/>
                <a:gd name="connsiteX2" fmla="*/ 2008356 w 2008356"/>
                <a:gd name="connsiteY2" fmla="*/ 2003931 h 2003931"/>
                <a:gd name="connsiteX3" fmla="*/ 0 w 2008356"/>
                <a:gd name="connsiteY3" fmla="*/ 2003931 h 2003931"/>
                <a:gd name="connsiteX4" fmla="*/ 0 w 2008356"/>
                <a:gd name="connsiteY4" fmla="*/ 0 h 20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356" h="2003931">
                  <a:moveTo>
                    <a:pt x="0" y="0"/>
                  </a:moveTo>
                  <a:lnTo>
                    <a:pt x="2008356" y="0"/>
                  </a:lnTo>
                  <a:lnTo>
                    <a:pt x="2008356" y="2003931"/>
                  </a:lnTo>
                  <a:lnTo>
                    <a:pt x="0" y="200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SzPct val="110000"/>
              </a:pPr>
              <a:r>
                <a:rPr lang="pt-PT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Prevenção e Controlo da poluição</a:t>
              </a:r>
            </a:p>
            <a:p>
              <a:pPr marL="342900" indent="-342900" algn="ctr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SzPct val="110000"/>
                <a:buFont typeface="+mj-lt"/>
                <a:buAutoNum type="arabicPeriod" startAt="3"/>
              </a:pPr>
              <a:endParaRPr lang="pt-PT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E377A5F-B4AA-04CA-BE2A-C655BC0F0F3C}"/>
                </a:ext>
              </a:extLst>
            </p:cNvPr>
            <p:cNvSpPr/>
            <p:nvPr/>
          </p:nvSpPr>
          <p:spPr>
            <a:xfrm>
              <a:off x="10098839" y="2390965"/>
              <a:ext cx="1840523" cy="2672667"/>
            </a:xfrm>
            <a:custGeom>
              <a:avLst/>
              <a:gdLst>
                <a:gd name="connsiteX0" fmla="*/ 0 w 2008356"/>
                <a:gd name="connsiteY0" fmla="*/ 0 h 2003931"/>
                <a:gd name="connsiteX1" fmla="*/ 2008356 w 2008356"/>
                <a:gd name="connsiteY1" fmla="*/ 0 h 2003931"/>
                <a:gd name="connsiteX2" fmla="*/ 2008356 w 2008356"/>
                <a:gd name="connsiteY2" fmla="*/ 2003931 h 2003931"/>
                <a:gd name="connsiteX3" fmla="*/ 0 w 2008356"/>
                <a:gd name="connsiteY3" fmla="*/ 2003931 h 2003931"/>
                <a:gd name="connsiteX4" fmla="*/ 0 w 2008356"/>
                <a:gd name="connsiteY4" fmla="*/ 0 h 20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356" h="2003931">
                  <a:moveTo>
                    <a:pt x="0" y="0"/>
                  </a:moveTo>
                  <a:lnTo>
                    <a:pt x="2008356" y="0"/>
                  </a:lnTo>
                  <a:lnTo>
                    <a:pt x="2008356" y="2003931"/>
                  </a:lnTo>
                  <a:lnTo>
                    <a:pt x="0" y="200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900" dirty="0">
                  <a:latin typeface="Arial" panose="020B0604020202020204" pitchFamily="34" charset="0"/>
                  <a:cs typeface="Arial" panose="020B0604020202020204" pitchFamily="34" charset="0"/>
                </a:rPr>
                <a:t>Proteção e o restauro da biodiversidade e dos ecossistemas</a:t>
              </a:r>
              <a:endParaRPr lang="pt-PT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inal de Adição 7">
              <a:extLst>
                <a:ext uri="{FF2B5EF4-FFF2-40B4-BE49-F238E27FC236}">
                  <a16:creationId xmlns:a16="http://schemas.microsoft.com/office/drawing/2014/main" id="{6F4EE966-E156-BC7C-35E5-96DDC93C0B8E}"/>
                </a:ext>
              </a:extLst>
            </p:cNvPr>
            <p:cNvSpPr/>
            <p:nvPr/>
          </p:nvSpPr>
          <p:spPr>
            <a:xfrm>
              <a:off x="3742292" y="3147691"/>
              <a:ext cx="914400" cy="914400"/>
            </a:xfrm>
            <a:prstGeom prst="mathPlus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90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1CC9337-BF39-C865-4E87-CF058A37A856}"/>
                </a:ext>
              </a:extLst>
            </p:cNvPr>
            <p:cNvSpPr txBox="1"/>
            <p:nvPr/>
          </p:nvSpPr>
          <p:spPr>
            <a:xfrm>
              <a:off x="452307" y="2040915"/>
              <a:ext cx="434331" cy="470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05C1B30-51C1-849F-96C1-9A6100CE5A2D}"/>
                </a:ext>
              </a:extLst>
            </p:cNvPr>
            <p:cNvSpPr txBox="1"/>
            <p:nvPr/>
          </p:nvSpPr>
          <p:spPr>
            <a:xfrm>
              <a:off x="2262804" y="2024685"/>
              <a:ext cx="434331" cy="470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DB677DB-5D63-B649-5BA7-C16CADC0BCAA}"/>
                </a:ext>
              </a:extLst>
            </p:cNvPr>
            <p:cNvSpPr txBox="1"/>
            <p:nvPr/>
          </p:nvSpPr>
          <p:spPr>
            <a:xfrm>
              <a:off x="4752345" y="1995064"/>
              <a:ext cx="434331" cy="47089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028B833-6CF1-AA84-20EB-DBAE0BCEC002}"/>
                </a:ext>
              </a:extLst>
            </p:cNvPr>
            <p:cNvSpPr txBox="1"/>
            <p:nvPr/>
          </p:nvSpPr>
          <p:spPr>
            <a:xfrm>
              <a:off x="6562838" y="1980452"/>
              <a:ext cx="434331" cy="47089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E9DCECD-3643-D3BB-3503-AACB6A562E0E}"/>
                </a:ext>
              </a:extLst>
            </p:cNvPr>
            <p:cNvSpPr txBox="1"/>
            <p:nvPr/>
          </p:nvSpPr>
          <p:spPr>
            <a:xfrm>
              <a:off x="8418378" y="1980452"/>
              <a:ext cx="434331" cy="47089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C5AA3E4-E96E-614C-04A7-A00B7A4BD5C5}"/>
                </a:ext>
              </a:extLst>
            </p:cNvPr>
            <p:cNvSpPr txBox="1"/>
            <p:nvPr/>
          </p:nvSpPr>
          <p:spPr>
            <a:xfrm>
              <a:off x="10273916" y="1980452"/>
              <a:ext cx="434331" cy="47089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8DFC219-8C95-B7F5-72A1-DAB475A9C533}"/>
              </a:ext>
            </a:extLst>
          </p:cNvPr>
          <p:cNvSpPr txBox="1"/>
          <p:nvPr/>
        </p:nvSpPr>
        <p:spPr>
          <a:xfrm>
            <a:off x="19863" y="-143147"/>
            <a:ext cx="118264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</a:rPr>
              <a:t>SINTESE</a:t>
            </a: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Regulamento Delegado Clima* </a:t>
            </a:r>
            <a:r>
              <a:rPr lang="pt-PT" dirty="0"/>
              <a:t>UE 2021/ 2139 DE 4 DE JUNHO DE 2021 – Regulamento / Ato Delegado do Clima completa Regulamento 2020/852, ao estabelecer os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 TÉCNICOS DE AVALIAÇÃO </a:t>
            </a:r>
            <a:r>
              <a:rPr lang="pt-PT" sz="2400" dirty="0"/>
              <a:t>para determinar em que condições uma atividade económica é qualificada como: </a:t>
            </a:r>
          </a:p>
          <a:p>
            <a:pPr algn="just"/>
            <a:endParaRPr lang="pt-PT" sz="1000" dirty="0"/>
          </a:p>
          <a:p>
            <a:pPr algn="just">
              <a:lnSpc>
                <a:spcPct val="150000"/>
              </a:lnSpc>
            </a:pPr>
            <a:endParaRPr lang="pt-PT" sz="800" dirty="0"/>
          </a:p>
          <a:p>
            <a:pPr marL="914400" lvl="1" indent="-457200" algn="just">
              <a:buFont typeface="+mj-lt"/>
              <a:buAutoNum type="arabicPeriod"/>
            </a:pPr>
            <a:r>
              <a:rPr lang="pt-PT" sz="2400" b="1" dirty="0"/>
              <a:t>Contribuindo substancialmente </a:t>
            </a:r>
            <a:r>
              <a:rPr lang="pt-PT" sz="2400" dirty="0"/>
              <a:t>para a MITIGAÇÃO DAS ALTERAÇÕES CLIMATICAS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(Objetivo 1) </a:t>
            </a:r>
            <a:r>
              <a:rPr lang="pt-PT" sz="2400" dirty="0"/>
              <a:t>e/ou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t-PT" sz="2400" b="1" dirty="0"/>
              <a:t>Contribuindo substancialmente </a:t>
            </a:r>
            <a:r>
              <a:rPr lang="pt-PT" sz="2400" dirty="0"/>
              <a:t>para ADAPTAÇÃO ÀS ALTERAÇÕES CLIMÁTICAS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(Objetivo 2)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t-PT" sz="2400" b="1" dirty="0"/>
              <a:t>SEM Prejudicar Significativamente </a:t>
            </a:r>
            <a:r>
              <a:rPr lang="pt-PT" sz="2400" dirty="0"/>
              <a:t>nenhum dos Outros Objetivos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28543E-09E7-AF26-17F6-2A283759BDFA}"/>
              </a:ext>
            </a:extLst>
          </p:cNvPr>
          <p:cNvSpPr txBox="1"/>
          <p:nvPr/>
        </p:nvSpPr>
        <p:spPr>
          <a:xfrm>
            <a:off x="0" y="5569750"/>
            <a:ext cx="12192000" cy="11430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*RDC - Abrange mais de 65% das empresas cotadas nos mercados de setores responsáveis por mais de 80% das emissões GEE na Europa</a:t>
            </a:r>
          </a:p>
        </p:txBody>
      </p:sp>
    </p:spTree>
    <p:extLst>
      <p:ext uri="{BB962C8B-B14F-4D97-AF65-F5344CB8AC3E}">
        <p14:creationId xmlns:p14="http://schemas.microsoft.com/office/powerpoint/2010/main" val="178203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4B1F8-75C2-54D0-17E2-D3AF4153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30" y="86105"/>
            <a:ext cx="11775140" cy="1053778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SINTESE _ </a:t>
            </a: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4 PASSOS</a:t>
            </a:r>
            <a:b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pt-PT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009E06-A8AC-31B2-113C-4D776E0819B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43756" y="1259878"/>
            <a:ext cx="2765612" cy="186783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1 - Identificar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6323C903-EBE6-9EAE-E8DD-292A7B09B00B}"/>
              </a:ext>
            </a:extLst>
          </p:cNvPr>
          <p:cNvSpPr txBox="1">
            <a:spLocks/>
          </p:cNvSpPr>
          <p:nvPr/>
        </p:nvSpPr>
        <p:spPr>
          <a:xfrm flipH="1">
            <a:off x="1333504" y="2332754"/>
            <a:ext cx="2765612" cy="186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2 - Avaliar</a:t>
            </a: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2454DD4A-96FC-CB65-2B93-DCFD7A95AB7A}"/>
              </a:ext>
            </a:extLst>
          </p:cNvPr>
          <p:cNvSpPr txBox="1">
            <a:spLocks/>
          </p:cNvSpPr>
          <p:nvPr/>
        </p:nvSpPr>
        <p:spPr>
          <a:xfrm flipH="1">
            <a:off x="2465299" y="3436995"/>
            <a:ext cx="2765612" cy="186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3 - Verificar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FF94CD7D-D2EC-DEB4-EB17-77F47BF35676}"/>
              </a:ext>
            </a:extLst>
          </p:cNvPr>
          <p:cNvSpPr txBox="1">
            <a:spLocks/>
          </p:cNvSpPr>
          <p:nvPr/>
        </p:nvSpPr>
        <p:spPr>
          <a:xfrm flipH="1">
            <a:off x="3534341" y="4541236"/>
            <a:ext cx="2765612" cy="186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4 - Aplicar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73DFEC7-DE41-B3AA-CFE3-86FF26460906}"/>
              </a:ext>
            </a:extLst>
          </p:cNvPr>
          <p:cNvSpPr/>
          <p:nvPr/>
        </p:nvSpPr>
        <p:spPr>
          <a:xfrm>
            <a:off x="6443392" y="1306911"/>
            <a:ext cx="4081179" cy="877234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Identificar se </a:t>
            </a:r>
            <a:r>
              <a:rPr lang="pt-PT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 atividade faz parte da lista Anexo I e II do Ato Delegado Clima _ </a:t>
            </a:r>
            <a:r>
              <a:rPr lang="pt-PT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Elegível</a:t>
            </a:r>
            <a:endParaRPr lang="pt-PT" sz="2000" b="1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5456AD2-5DE8-06FF-DF80-CEC357CC0684}"/>
              </a:ext>
            </a:extLst>
          </p:cNvPr>
          <p:cNvSpPr/>
          <p:nvPr/>
        </p:nvSpPr>
        <p:spPr>
          <a:xfrm>
            <a:off x="6483733" y="2560337"/>
            <a:ext cx="4000496" cy="877234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Avaliar se a atividade </a:t>
            </a:r>
            <a:r>
              <a:rPr lang="pt-PT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contribui substancialmente </a:t>
            </a:r>
            <a:r>
              <a:rPr lang="pt-PT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sem </a:t>
            </a:r>
            <a:r>
              <a:rPr lang="pt-PT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prejudicar significativamente</a:t>
            </a:r>
            <a:endParaRPr lang="pt-PT" sz="2000" b="1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EE6A751-569B-EBF5-E4E1-52A77D0A61E5}"/>
              </a:ext>
            </a:extLst>
          </p:cNvPr>
          <p:cNvSpPr/>
          <p:nvPr/>
        </p:nvSpPr>
        <p:spPr>
          <a:xfrm>
            <a:off x="6524075" y="3706206"/>
            <a:ext cx="4000496" cy="877234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Verificar se cumpre as Salvaguardas Mínimas</a:t>
            </a:r>
            <a:endParaRPr lang="pt-PT" sz="20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40C63A5-4B5B-89A0-8C8D-BA3B7BCFF8B2}"/>
              </a:ext>
            </a:extLst>
          </p:cNvPr>
          <p:cNvSpPr/>
          <p:nvPr/>
        </p:nvSpPr>
        <p:spPr>
          <a:xfrm>
            <a:off x="6524075" y="5059500"/>
            <a:ext cx="4000496" cy="1056394"/>
          </a:xfrm>
          <a:prstGeom prst="roundRect">
            <a:avLst>
              <a:gd name="adj" fmla="val 9011"/>
            </a:avLst>
          </a:prstGeom>
          <a:solidFill>
            <a:schemeClr val="bg1">
              <a:alpha val="30196"/>
            </a:schemeClr>
          </a:solidFill>
          <a:ln w="12700"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39177" algn="just">
              <a:spcBef>
                <a:spcPts val="800"/>
              </a:spcBef>
            </a:pPr>
            <a:r>
              <a:rPr lang="pt-PT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Aplicar as </a:t>
            </a:r>
            <a:r>
              <a:rPr lang="pt-PT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Regras de Divulgação de Informação </a:t>
            </a:r>
            <a:r>
              <a:rPr lang="pt-PT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Sustentabilidade Ambiental (Informação Não-Financeira).</a:t>
            </a:r>
            <a:endParaRPr lang="pt-PT" sz="20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EC4BF30-18AC-7CBC-A686-8494DD822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327" y="5978878"/>
            <a:ext cx="1011193" cy="5534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84A8D4-F233-C3EE-5D27-8C02E04E466E}"/>
              </a:ext>
            </a:extLst>
          </p:cNvPr>
          <p:cNvSpPr txBox="1"/>
          <p:nvPr/>
        </p:nvSpPr>
        <p:spPr>
          <a:xfrm>
            <a:off x="87859" y="5475153"/>
            <a:ext cx="401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para as Empresas aferirem</a:t>
            </a:r>
          </a:p>
          <a:p>
            <a:pPr algn="just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a conformidade com a </a:t>
            </a:r>
          </a:p>
          <a:p>
            <a:pPr algn="just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Taxonomia da EU: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84970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F901FE-B765-D949-A7C1-B3FABAF1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1" y="-360914"/>
            <a:ext cx="12183138" cy="81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6B4CE6-7845-C1A2-8F42-EB8E4BE0825C}"/>
              </a:ext>
            </a:extLst>
          </p:cNvPr>
          <p:cNvSpPr txBox="1"/>
          <p:nvPr/>
        </p:nvSpPr>
        <p:spPr>
          <a:xfrm>
            <a:off x="6754178" y="4901037"/>
            <a:ext cx="5433391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</a:rPr>
              <a:t>3. Divulgação de Informação sobre Sustentabilidade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</a:rPr>
              <a:t> </a:t>
            </a:r>
            <a:r>
              <a:rPr lang="pt-PT" sz="2400" b="1" dirty="0">
                <a:solidFill>
                  <a:schemeClr val="bg1"/>
                </a:solidFill>
              </a:rPr>
              <a:t>(Informação Não-financeira) </a:t>
            </a:r>
            <a:endParaRPr lang="pt-PT" sz="2800" b="1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99C3F1-D0B6-6CEC-0CF7-AD609D2C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850" y="728726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956A-657D-601B-CA9D-D1056CEB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24" y="192666"/>
            <a:ext cx="11203746" cy="1325563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Divulgação de Informação sobre Sustentabilidade Ambiental das Empresas </a:t>
            </a:r>
            <a:b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</a:rPr>
              <a:t>(designação anterior: Informação Não-financeira)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_ </a:t>
            </a:r>
            <a: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 Instrumentos:</a:t>
            </a:r>
          </a:p>
        </p:txBody>
      </p:sp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BA89EA20-FB0E-B83D-FD99-E0FBF23A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240924" y="1998400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B33BC9-96A8-1F39-82FF-1C8A2C794478}"/>
              </a:ext>
            </a:extLst>
          </p:cNvPr>
          <p:cNvSpPr txBox="1"/>
          <p:nvPr/>
        </p:nvSpPr>
        <p:spPr>
          <a:xfrm>
            <a:off x="1657643" y="1680750"/>
            <a:ext cx="1043923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9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DIRETIVA (UE) 2022/2464 </a:t>
            </a:r>
            <a:r>
              <a:rPr lang="pt-PT" sz="2000" dirty="0"/>
              <a:t>do Parlamento Europeu e do Conselho de 14 de dezembro de 2022, referente à </a:t>
            </a:r>
            <a:r>
              <a:rPr lang="pt-PT" sz="2000" u="sng" dirty="0"/>
              <a:t>divulgação pelas empresas de Informações sobre Sustentabilidade Ambiental </a:t>
            </a:r>
            <a:r>
              <a:rPr lang="pt-PT" sz="2000" b="1" dirty="0"/>
              <a:t>– Está em vigor desde janeiro de 2023, a sua transposição pelos EM será até julho 2024.</a:t>
            </a:r>
          </a:p>
          <a:p>
            <a:endParaRPr lang="pt-PT" sz="1200" dirty="0"/>
          </a:p>
          <a:p>
            <a:r>
              <a:rPr lang="pt-PT" sz="2000" dirty="0"/>
              <a:t>Até Dezembro 2023 -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Diretiva 2014/95/UE - </a:t>
            </a:r>
            <a:r>
              <a:rPr lang="pt-PT" sz="2000" dirty="0"/>
              <a:t>referente à divulgação de informações não financeiras e de informações sobre a diversidade por parte de certas grandes empresas e grupos. </a:t>
            </a:r>
          </a:p>
          <a:p>
            <a:br>
              <a:rPr lang="pt-PT" sz="2000" dirty="0"/>
            </a:br>
            <a:r>
              <a:rPr lang="pt-PT" sz="2000" dirty="0"/>
              <a:t>Em finalização o </a:t>
            </a:r>
            <a:r>
              <a:rPr lang="pt-PT" sz="2000" b="1" dirty="0"/>
              <a:t>Ato Delegado</a:t>
            </a:r>
            <a:r>
              <a:rPr lang="pt-PT" sz="2000" dirty="0"/>
              <a:t> com a definição dos Standards Obrigatórios de Reporte sobre Sustentabilidade Ambiental – os </a:t>
            </a:r>
            <a:r>
              <a:rPr lang="pt-PT" sz="2000" dirty="0" err="1"/>
              <a:t>templates</a:t>
            </a:r>
            <a:r>
              <a:rPr lang="pt-PT" sz="2000" dirty="0"/>
              <a:t> ESRS – que obedece à Estrutura ASG / ESG.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B561E6-8F8A-BC96-B56D-DC1A50982A01}"/>
              </a:ext>
            </a:extLst>
          </p:cNvPr>
          <p:cNvSpPr txBox="1"/>
          <p:nvPr/>
        </p:nvSpPr>
        <p:spPr>
          <a:xfrm>
            <a:off x="1657643" y="4945058"/>
            <a:ext cx="1001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Ato Delegado para a Divulgação de Informação</a:t>
            </a:r>
          </a:p>
          <a:p>
            <a:pPr algn="just"/>
            <a:endParaRPr lang="pt-PT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Regulamento Delegado UE 2021/ 2178 </a:t>
            </a:r>
            <a:r>
              <a:rPr lang="pt-PT" sz="2000" dirty="0"/>
              <a:t>da Comissão de 6 de julho de 2021 – </a:t>
            </a:r>
            <a:r>
              <a:rPr lang="pt-PT" sz="2200" dirty="0"/>
              <a:t>relativo ao teor e apresentação das Informações Sustentabilidade Ambiental a Divulgar pelas empresas  (Informação Não-Financeira), conforme 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Artigo 8.º da Taxonomia</a:t>
            </a:r>
            <a:r>
              <a:rPr lang="pt-PT" sz="2200" dirty="0"/>
              <a:t>.</a:t>
            </a:r>
          </a:p>
        </p:txBody>
      </p:sp>
      <p:pic>
        <p:nvPicPr>
          <p:cNvPr id="10" name="Marcador de Posição de Conteúdo 4">
            <a:extLst>
              <a:ext uri="{FF2B5EF4-FFF2-40B4-BE49-F238E27FC236}">
                <a16:creationId xmlns:a16="http://schemas.microsoft.com/office/drawing/2014/main" id="{08726C36-D853-E82D-155F-7ED07B578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240924" y="4945058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A72A3A4-9310-AD87-BD0E-79DA1A6D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666" y="6242028"/>
            <a:ext cx="1125334" cy="6159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21AFF3-B939-327B-FF81-B61C5B68E9F2}"/>
              </a:ext>
            </a:extLst>
          </p:cNvPr>
          <p:cNvSpPr txBox="1"/>
          <p:nvPr/>
        </p:nvSpPr>
        <p:spPr>
          <a:xfrm>
            <a:off x="562708" y="22226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71710F-55BB-2A8A-4702-D5536B557B85}"/>
              </a:ext>
            </a:extLst>
          </p:cNvPr>
          <p:cNvSpPr txBox="1"/>
          <p:nvPr/>
        </p:nvSpPr>
        <p:spPr>
          <a:xfrm>
            <a:off x="664985" y="51584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3885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A8645-FA33-257B-A89C-0191FA3C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91" y="109191"/>
            <a:ext cx="10515600" cy="1325563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DIRETIVA (UE) 2022/2464 </a:t>
            </a:r>
            <a:b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 Parlamento Europeu e do Conselho de 14 de dezembro de 2022</a:t>
            </a:r>
            <a:endParaRPr lang="pt-PT" sz="28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3C27BE-78FB-5BE7-3E9E-50C6B25E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91" y="1564622"/>
            <a:ext cx="11612380" cy="55358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Artigo 20.º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Declaração sobre a governação da sociedade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Alínea g)</a:t>
            </a:r>
            <a:endParaRPr lang="pt-PT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2200" dirty="0"/>
              <a:t>Uma descrição da 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política de diversidade </a:t>
            </a:r>
            <a:r>
              <a:rPr lang="pt-PT" sz="2200" dirty="0"/>
              <a:t>aplicada pela empresa relativamente aos seus </a:t>
            </a:r>
            <a:r>
              <a:rPr lang="pt-PT" sz="2200" b="1" dirty="0"/>
              <a:t>órgãos de administração, de direção e de supervisão</a:t>
            </a:r>
            <a:r>
              <a:rPr lang="pt-PT" sz="2200" dirty="0"/>
              <a:t> em </a:t>
            </a:r>
            <a:r>
              <a:rPr lang="pt-PT" sz="2200" b="1" dirty="0"/>
              <a:t>termos de género </a:t>
            </a:r>
            <a:r>
              <a:rPr lang="pt-PT" sz="2200" dirty="0"/>
              <a:t>e outros aspetos, tais como </a:t>
            </a:r>
            <a:r>
              <a:rPr lang="pt-PT" sz="2200" b="1" dirty="0"/>
              <a:t>idade, habilitações, experiência profissional, </a:t>
            </a:r>
            <a:r>
              <a:rPr lang="pt-PT" sz="2200" dirty="0"/>
              <a:t>os objetivos dessa política de diversidade, a forma como foi aplicada e os resultados no período de referência.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2200" dirty="0"/>
              <a:t>Caso essa política não seja aplicada, a declaração deve conter uma explicação para esse facto.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8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2200" b="1" dirty="0"/>
              <a:t>É aditado o parágrafo: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2200" dirty="0"/>
              <a:t>Considera-se que as </a:t>
            </a:r>
            <a:r>
              <a:rPr lang="pt-PT" sz="2200" b="1" dirty="0"/>
              <a:t>empresas abrangidas cumpriram </a:t>
            </a:r>
            <a:r>
              <a:rPr lang="pt-PT" sz="2200" dirty="0"/>
              <a:t>a obrigação prevista na alínea g), </a:t>
            </a:r>
            <a:r>
              <a:rPr lang="pt-PT" sz="2200" b="1" dirty="0"/>
              <a:t>se incluírem </a:t>
            </a:r>
            <a:r>
              <a:rPr lang="pt-PT" sz="2200" dirty="0"/>
              <a:t>as informações exigidas ao abrigo dessa alínea, como parte do </a:t>
            </a:r>
            <a:r>
              <a:rPr lang="pt-PT" sz="2200" b="1" dirty="0"/>
              <a:t>respetivo Relato de Sustentabilidade </a:t>
            </a:r>
            <a:r>
              <a:rPr lang="pt-PT" sz="2200" dirty="0"/>
              <a:t>e uma referência a essas informações na declaração sobre a governação da sociedade.</a:t>
            </a:r>
            <a:endParaRPr lang="pt-PT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2F28B7-5C7D-48FE-1236-F478F070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606" y="384313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7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BA89EA20-FB0E-B83D-FD99-E0FBF23A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490308" y="2402186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B33BC9-96A8-1F39-82FF-1C8A2C794478}"/>
              </a:ext>
            </a:extLst>
          </p:cNvPr>
          <p:cNvSpPr txBox="1"/>
          <p:nvPr/>
        </p:nvSpPr>
        <p:spPr>
          <a:xfrm>
            <a:off x="1858108" y="2176435"/>
            <a:ext cx="91850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>
                    <a:lumMod val="75000"/>
                  </a:schemeClr>
                </a:solidFill>
              </a:rPr>
              <a:t>Informação sobre Sustentabilidade Ambiental das Empresas  </a:t>
            </a:r>
          </a:p>
          <a:p>
            <a:endParaRPr lang="pt-PT" sz="20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PT" sz="2400" b="1" dirty="0">
                <a:solidFill>
                  <a:schemeClr val="bg1">
                    <a:lumMod val="75000"/>
                  </a:schemeClr>
                </a:solidFill>
              </a:rPr>
              <a:t>DIRETIVA (UE) 2022/2464 </a:t>
            </a:r>
            <a:r>
              <a:rPr lang="pt-PT" sz="2000" dirty="0">
                <a:solidFill>
                  <a:schemeClr val="bg1">
                    <a:lumMod val="75000"/>
                  </a:schemeClr>
                </a:solidFill>
              </a:rPr>
              <a:t>do Parlamento Europeu e do Conselho de 14 de dezembro de 2022, referente à divulgação pelas empresas de Informações sobre Sustentabilidade Ambiental. </a:t>
            </a:r>
            <a:br>
              <a:rPr lang="pt-PT" sz="2000" dirty="0">
                <a:solidFill>
                  <a:schemeClr val="bg1">
                    <a:lumMod val="75000"/>
                  </a:schemeClr>
                </a:solidFill>
              </a:rPr>
            </a:br>
            <a:endParaRPr lang="pt-PT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B561E6-8F8A-BC96-B56D-DC1A50982A01}"/>
              </a:ext>
            </a:extLst>
          </p:cNvPr>
          <p:cNvSpPr txBox="1"/>
          <p:nvPr/>
        </p:nvSpPr>
        <p:spPr>
          <a:xfrm>
            <a:off x="1858108" y="4594160"/>
            <a:ext cx="9916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Ato Delegado para a Divulgação de Informação - </a:t>
            </a:r>
            <a:r>
              <a:rPr lang="pt-PT" sz="2000" dirty="0"/>
              <a:t>Artigo 8.º da Taxonomia.</a:t>
            </a:r>
            <a:endParaRPr lang="pt-PT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pt-PT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Regulamento Delegado UE 2021/ 2178 </a:t>
            </a:r>
            <a:r>
              <a:rPr lang="pt-PT" sz="2400" dirty="0"/>
              <a:t>da Comissão de 6 de julho de 2021 – relativo ao teor e apresentação das Informações Sustentabilidade Ambiental a Divulgar (Informação Não-Financeira), conforme Artigo 8.º da Taxonomia.</a:t>
            </a:r>
          </a:p>
        </p:txBody>
      </p:sp>
      <p:pic>
        <p:nvPicPr>
          <p:cNvPr id="10" name="Marcador de Posição de Conteúdo 4">
            <a:extLst>
              <a:ext uri="{FF2B5EF4-FFF2-40B4-BE49-F238E27FC236}">
                <a16:creationId xmlns:a16="http://schemas.microsoft.com/office/drawing/2014/main" id="{08726C36-D853-E82D-155F-7ED07B578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417550" y="4609987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A72A3A4-9310-AD87-BD0E-79DA1A6D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858" y="323557"/>
            <a:ext cx="1125334" cy="61597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298F92E-5D15-4361-1125-0BA1DFF8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8" y="323557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Divulgação de Informação sobre Sustentabilidade</a:t>
            </a:r>
            <a:b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(anterior Informação Não-financeira) _ </a:t>
            </a:r>
            <a: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 Instrumentos:</a:t>
            </a:r>
          </a:p>
        </p:txBody>
      </p:sp>
      <p:pic>
        <p:nvPicPr>
          <p:cNvPr id="12" name="Gráfico 11" descr="Marca de Verificação com preenchimento sólido">
            <a:extLst>
              <a:ext uri="{FF2B5EF4-FFF2-40B4-BE49-F238E27FC236}">
                <a16:creationId xmlns:a16="http://schemas.microsoft.com/office/drawing/2014/main" id="{DDA2E134-2134-BD0C-E9FE-8292989C5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5371" y="26179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616FA-FFDA-A1D4-E18D-F5711C5C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4" y="-160207"/>
            <a:ext cx="11963399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  <a:t>Ato Delegado para a Divulgação de Informação Não Financeira</a:t>
            </a:r>
            <a:b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2400" dirty="0">
                <a:latin typeface="+mj-lt"/>
              </a:rPr>
              <a:t>Regulamento Delegado UE 2021/ 2178 da Comissão de 6 de julho de 2021.</a:t>
            </a:r>
            <a:endParaRPr lang="pt-P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8D1D52-7EFB-F41E-09CF-9CCD727B6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094" y="6232134"/>
            <a:ext cx="1011193" cy="553495"/>
          </a:xfrm>
          <a:prstGeom prst="rect">
            <a:avLst/>
          </a:prstGeom>
        </p:spPr>
      </p:pic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81010761-ECE0-2EA0-FCA9-CB50D28D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65356"/>
            <a:ext cx="11775140" cy="5343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400" dirty="0">
                <a:latin typeface="+mj-lt"/>
              </a:rPr>
              <a:t>O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Artigo 8.º da Taxonomia (2020)</a:t>
            </a:r>
            <a:endParaRPr lang="pt-PT" sz="2400" dirty="0">
              <a:latin typeface="+mj-lt"/>
            </a:endParaRPr>
          </a:p>
          <a:p>
            <a:pPr marL="0" indent="0">
              <a:buNone/>
            </a:pPr>
            <a:r>
              <a:rPr lang="pt-PT" sz="2400" dirty="0">
                <a:latin typeface="+mj-lt"/>
              </a:rPr>
              <a:t>Transparência das empresas nas demonstrações não financeiras, acrescenta:</a:t>
            </a:r>
          </a:p>
          <a:p>
            <a:pPr marL="0" indent="0">
              <a:buNone/>
            </a:pPr>
            <a:endParaRPr lang="pt-PT" sz="1100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pt-PT" sz="2600" b="1" dirty="0">
                <a:latin typeface="+mj-lt"/>
              </a:rPr>
              <a:t>Todas as empresas sujeitas à obrigação de publicar Informações Não Financeiras</a:t>
            </a:r>
            <a:r>
              <a:rPr lang="pt-PT" sz="2600" dirty="0">
                <a:latin typeface="+mj-lt"/>
              </a:rPr>
              <a:t> (atual Informação de Sustentabilidade), </a:t>
            </a:r>
            <a:r>
              <a:rPr lang="pt-PT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passam a  incluir </a:t>
            </a:r>
            <a:r>
              <a:rPr lang="pt-PT" sz="2600" dirty="0">
                <a:latin typeface="+mj-lt"/>
              </a:rPr>
              <a:t>na sua demonstração não financeira ou na sua demonstração não financeira consolidada, </a:t>
            </a:r>
            <a:r>
              <a:rPr lang="pt-PT" sz="2600" b="1" dirty="0">
                <a:latin typeface="+mj-lt"/>
              </a:rPr>
              <a:t>informações</a:t>
            </a:r>
            <a:r>
              <a:rPr lang="pt-PT" sz="2600" dirty="0">
                <a:latin typeface="+mj-lt"/>
              </a:rPr>
              <a:t> </a:t>
            </a:r>
            <a:r>
              <a:rPr lang="pt-PT" sz="2600" b="1" dirty="0">
                <a:latin typeface="+mj-lt"/>
              </a:rPr>
              <a:t>sobre</a:t>
            </a:r>
            <a:r>
              <a:rPr lang="pt-PT" sz="2600" dirty="0">
                <a:latin typeface="+mj-lt"/>
              </a:rPr>
              <a:t> a </a:t>
            </a:r>
            <a:r>
              <a:rPr lang="pt-PT" sz="2600" b="1" dirty="0">
                <a:latin typeface="+mj-lt"/>
              </a:rPr>
              <a:t>forma e a medida da associação </a:t>
            </a:r>
            <a:r>
              <a:rPr lang="pt-PT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das atividades da empresa a atividades económicas que são qualificadas como sustentáveis do ponto de vista ambiental</a:t>
            </a:r>
            <a:r>
              <a:rPr lang="pt-PT" sz="2600" dirty="0">
                <a:latin typeface="+mj-lt"/>
              </a:rPr>
              <a:t> ao abrigo dos artigos 3.º (Cumprem critério Elegibilidade + Alinhamento = Atividades Sustentáveis) e 9.º (6 objetivos Ambientais) </a:t>
            </a:r>
            <a:r>
              <a:rPr lang="pt-PT" sz="2600" b="1" dirty="0">
                <a:latin typeface="+mj-lt"/>
              </a:rPr>
              <a:t>do Regulamento da Taxonomia. </a:t>
            </a:r>
          </a:p>
          <a:p>
            <a:pPr marL="514350" indent="-514350" algn="just">
              <a:buAutoNum type="arabicPeriod"/>
            </a:pPr>
            <a:endParaRPr lang="pt-PT" sz="1000" b="1" dirty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pt-PT" sz="2400" dirty="0">
                <a:latin typeface="+mj-lt"/>
              </a:rPr>
              <a:t>E, determina ainda que as Empresas referidas em 1.) apliquem </a:t>
            </a:r>
            <a:r>
              <a:rPr lang="pt-PT" sz="2400" b="1" dirty="0">
                <a:latin typeface="+mj-lt"/>
              </a:rPr>
              <a:t>métricas de avaliação </a:t>
            </a:r>
            <a:r>
              <a:rPr lang="pt-PT" sz="2400" dirty="0">
                <a:latin typeface="+mj-lt"/>
              </a:rPr>
              <a:t>materializadas em </a:t>
            </a:r>
            <a:r>
              <a:rPr lang="pt-PT" sz="2400" b="1" dirty="0">
                <a:latin typeface="+mj-lt"/>
              </a:rPr>
              <a:t>3 Indicadores Chave de Desempenho </a:t>
            </a:r>
            <a:r>
              <a:rPr lang="pt-PT" sz="2400" dirty="0">
                <a:latin typeface="+mj-lt"/>
              </a:rPr>
              <a:t>(ICD ou KPI) </a:t>
            </a:r>
            <a:r>
              <a:rPr lang="pt-PT" sz="2400" b="1" dirty="0">
                <a:latin typeface="+mj-lt"/>
              </a:rPr>
              <a:t>a cada uma das  atividades</a:t>
            </a:r>
            <a:r>
              <a:rPr lang="pt-PT" sz="2400" dirty="0">
                <a:latin typeface="+mj-lt"/>
              </a:rPr>
              <a:t> apuradas como </a:t>
            </a:r>
            <a:r>
              <a:rPr lang="pt-PT" sz="2400" b="1" dirty="0">
                <a:latin typeface="+mj-lt"/>
              </a:rPr>
              <a:t>Sustentáveis</a:t>
            </a:r>
            <a:r>
              <a:rPr lang="pt-PT" sz="2400" dirty="0">
                <a:latin typeface="+mj-lt"/>
              </a:rPr>
              <a:t>, [</a:t>
            </a:r>
            <a:r>
              <a:rPr lang="pt-PT" sz="1800" dirty="0">
                <a:latin typeface="+mj-lt"/>
              </a:rPr>
              <a:t>conforme o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Ato Delegado para a Divulgação de Informação Não Financeira].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864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616FA-FFDA-A1D4-E18D-F5711C5C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88912"/>
            <a:ext cx="11963399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  <a:t>2. Ato Delegado para a Divulgação de Informação Não Financeira </a:t>
            </a:r>
            <a:br>
              <a:rPr lang="pt-PT" sz="3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36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pt-PT" sz="2200" b="1" dirty="0">
                <a:solidFill>
                  <a:schemeClr val="accent6">
                    <a:lumMod val="50000"/>
                  </a:schemeClr>
                </a:solidFill>
              </a:rPr>
              <a:t>Regulamento Delegado UE 2021/ 2178 da Comissão de 6 de julho de 2021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B9E9BD-7AEA-9CE4-6468-ADA8E7C1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282" y="1357057"/>
            <a:ext cx="10148117" cy="46970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400" dirty="0"/>
              <a:t>AS métricas de avaliação a aplicar as atividades classificadas como Sustentáveis conforme o Ato Delegado do Clima (Elegíveis + Alinhadas), são materializadas em 3 </a:t>
            </a:r>
            <a:r>
              <a:rPr lang="pt-PT" sz="2400" dirty="0" err="1"/>
              <a:t>KPIs</a:t>
            </a:r>
            <a:r>
              <a:rPr lang="pt-PT" sz="2400" dirty="0"/>
              <a:t> (ICD) para as Empresas Não-Financeiras: </a:t>
            </a:r>
          </a:p>
          <a:p>
            <a:pPr marL="0" indent="0" algn="just">
              <a:buNone/>
            </a:pPr>
            <a:endParaRPr lang="pt-PT" sz="1000" dirty="0"/>
          </a:p>
          <a:p>
            <a:pPr marL="1371600" lvl="2" indent="-457200" algn="just">
              <a:buAutoNum type="arabicParenR"/>
            </a:pPr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% Volume Negócios (advém de atividades sustentáveis); </a:t>
            </a:r>
          </a:p>
          <a:p>
            <a:pPr marL="1371600" lvl="2" indent="-457200" algn="just">
              <a:buAutoNum type="arabicParenR"/>
            </a:pPr>
            <a:endParaRPr lang="pt-P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1371600" lvl="2" indent="-457200" algn="just">
              <a:buAutoNum type="arabicParenR" startAt="2"/>
            </a:pPr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%  </a:t>
            </a:r>
            <a:r>
              <a:rPr lang="pt-PT" sz="2400" dirty="0" err="1">
                <a:solidFill>
                  <a:schemeClr val="accent6">
                    <a:lumMod val="50000"/>
                  </a:schemeClr>
                </a:solidFill>
              </a:rPr>
              <a:t>Capex</a:t>
            </a:r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 (advém de atividades sustentáveis)</a:t>
            </a:r>
          </a:p>
          <a:p>
            <a:pPr marL="1371600" lvl="2" indent="-457200" algn="just">
              <a:buAutoNum type="arabicParenR" startAt="2"/>
            </a:pPr>
            <a:endParaRPr lang="pt-P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1371600" lvl="2" indent="-457200" algn="just">
              <a:buAutoNum type="arabicParenR" startAt="3"/>
            </a:pPr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% </a:t>
            </a:r>
            <a:r>
              <a:rPr lang="pt-PT" sz="2400" dirty="0" err="1">
                <a:solidFill>
                  <a:schemeClr val="accent6">
                    <a:lumMod val="50000"/>
                  </a:schemeClr>
                </a:solidFill>
              </a:rPr>
              <a:t>Opex</a:t>
            </a:r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pt-PT" sz="1600" i="1" dirty="0"/>
              <a:t>(Metodologia de cálculo -  Anexo I do Regulamento).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D896E7-EAD0-B494-CC4C-4F2F6B8A4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79" y="1514475"/>
            <a:ext cx="1156010" cy="6694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F8D1D52-7EFB-F41E-09CF-9CCD727B6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937" y="6304505"/>
            <a:ext cx="1011193" cy="5534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5FB4E5D-40E6-6372-7DA1-E5526B829C84}"/>
              </a:ext>
            </a:extLst>
          </p:cNvPr>
          <p:cNvSpPr txBox="1"/>
          <p:nvPr/>
        </p:nvSpPr>
        <p:spPr>
          <a:xfrm>
            <a:off x="272486" y="5898807"/>
            <a:ext cx="1164702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O resultado desta Avaliação tem como objetivo ser publicamente divulgada e certificada, assegurando a transparência das empresas na prestação pública de informação sobre Sustentabilidade Ambiental, com o propósito de evitar greenwashing.</a:t>
            </a:r>
          </a:p>
          <a:p>
            <a:pPr algn="just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13171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F901FE-B765-D949-A7C1-B3FABAF1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2" y="-17930"/>
            <a:ext cx="12183138" cy="81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6B4CE6-7845-C1A2-8F42-EB8E4BE0825C}"/>
              </a:ext>
            </a:extLst>
          </p:cNvPr>
          <p:cNvSpPr txBox="1"/>
          <p:nvPr/>
        </p:nvSpPr>
        <p:spPr>
          <a:xfrm>
            <a:off x="6908735" y="5130474"/>
            <a:ext cx="5283265" cy="135421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dirty="0">
                <a:solidFill>
                  <a:prstClr val="white"/>
                </a:solidFill>
                <a:latin typeface="Calibri" panose="020F0502020204030204"/>
              </a:rPr>
              <a:t>QUAIS AS ENTIDADES DESTINATÁRIAS?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39C41FD-2A94-D500-D5E2-FB754CFC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900" y="279447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4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F901FE-B765-D949-A7C1-B3FABAF1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1" y="-360914"/>
            <a:ext cx="12183138" cy="81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6B4CE6-7845-C1A2-8F42-EB8E4BE0825C}"/>
              </a:ext>
            </a:extLst>
          </p:cNvPr>
          <p:cNvSpPr txBox="1"/>
          <p:nvPr/>
        </p:nvSpPr>
        <p:spPr>
          <a:xfrm>
            <a:off x="7275443" y="5273536"/>
            <a:ext cx="4916557" cy="20005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sz="1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800" b="1" dirty="0">
                <a:solidFill>
                  <a:schemeClr val="bg1"/>
                </a:solidFill>
              </a:rPr>
              <a:t>1. RECENTES MARCOS CLIMÁTICOS</a:t>
            </a:r>
          </a:p>
          <a:p>
            <a:pPr algn="ctr"/>
            <a:endParaRPr lang="pt-PT" sz="2800" b="1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649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956A-657D-601B-CA9D-D1056CEB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3" y="276747"/>
            <a:ext cx="10515600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accent6">
                    <a:lumMod val="75000"/>
                  </a:schemeClr>
                </a:solidFill>
              </a:rPr>
              <a:t>Quais as Entidades a que se aplica a Taxonomia?</a:t>
            </a:r>
          </a:p>
        </p:txBody>
      </p:sp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BA89EA20-FB0E-B83D-FD99-E0FBF23A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490308" y="2402186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B33BC9-96A8-1F39-82FF-1C8A2C794478}"/>
              </a:ext>
            </a:extLst>
          </p:cNvPr>
          <p:cNvSpPr txBox="1"/>
          <p:nvPr/>
        </p:nvSpPr>
        <p:spPr>
          <a:xfrm>
            <a:off x="1858108" y="2176435"/>
            <a:ext cx="91850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1. Empresas que têm de dar cumprimento à </a:t>
            </a:r>
            <a:r>
              <a:rPr lang="pt-PT" sz="2400" b="1" dirty="0"/>
              <a:t>DIRETIVA (UE) 2022/2464 </a:t>
            </a:r>
            <a:r>
              <a:rPr lang="pt-PT" sz="2400" dirty="0"/>
              <a:t>do Parlamento Europeu e do Conselho de 14 de dezembro de 2022, referente à divulgação pelas empresas de Informações sobre Sustentabilidade Ambiental.</a:t>
            </a:r>
          </a:p>
          <a:p>
            <a:pPr algn="just"/>
            <a:r>
              <a:rPr lang="pt-PT" sz="2000" dirty="0"/>
              <a:t> </a:t>
            </a:r>
            <a:br>
              <a:rPr lang="pt-PT" sz="2000" dirty="0"/>
            </a:br>
            <a:endParaRPr lang="pt-PT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B561E6-8F8A-BC96-B56D-DC1A50982A01}"/>
              </a:ext>
            </a:extLst>
          </p:cNvPr>
          <p:cNvSpPr txBox="1"/>
          <p:nvPr/>
        </p:nvSpPr>
        <p:spPr>
          <a:xfrm>
            <a:off x="1858108" y="4187805"/>
            <a:ext cx="91850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/>
              <a:t>2. Empresas com atividades que têm de dar cumprimento ao </a:t>
            </a:r>
            <a:r>
              <a:rPr lang="pt-PT" sz="2800" b="1" dirty="0"/>
              <a:t>Ato Delegado para a Divulgação de Informação - </a:t>
            </a:r>
            <a:r>
              <a:rPr lang="pt-PT" sz="2400" dirty="0"/>
              <a:t>Regulamento Delegado UE 2021/ 2178 </a:t>
            </a:r>
            <a:r>
              <a:rPr lang="pt-PT" sz="2000" dirty="0"/>
              <a:t>da Comissão de 6 de julho de 2021 – </a:t>
            </a:r>
            <a:r>
              <a:rPr lang="pt-PT" sz="2400" dirty="0"/>
              <a:t>relativo ao teor e apresentação das Informações </a:t>
            </a:r>
            <a:r>
              <a:rPr lang="pt-PT" sz="2400" u="sng" dirty="0"/>
              <a:t>sobre Sustentabilidade Ambiental </a:t>
            </a:r>
            <a:r>
              <a:rPr lang="pt-PT" sz="2400" dirty="0"/>
              <a:t>a Divulgar (Informação Não-Financeira), conforme Artigo 8.º da Taxonomia.</a:t>
            </a:r>
          </a:p>
        </p:txBody>
      </p:sp>
      <p:pic>
        <p:nvPicPr>
          <p:cNvPr id="10" name="Marcador de Posição de Conteúdo 4">
            <a:extLst>
              <a:ext uri="{FF2B5EF4-FFF2-40B4-BE49-F238E27FC236}">
                <a16:creationId xmlns:a16="http://schemas.microsoft.com/office/drawing/2014/main" id="{08726C36-D853-E82D-155F-7ED07B578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9411" b="1"/>
          <a:stretch/>
        </p:blipFill>
        <p:spPr>
          <a:xfrm>
            <a:off x="417550" y="4609987"/>
            <a:ext cx="1188280" cy="888390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A72A3A4-9310-AD87-BD0E-79DA1A6D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858" y="323557"/>
            <a:ext cx="1125334" cy="6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66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00F5B5-C3B7-1EF6-0E93-773E2234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44" y="190315"/>
            <a:ext cx="5284695" cy="5970864"/>
          </a:xfrm>
          <a:ln w="28575">
            <a:solidFill>
              <a:schemeClr val="accent6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PT" sz="1600" dirty="0">
                <a:latin typeface="+mj-lt"/>
              </a:rPr>
              <a:t>No âmbito da </a:t>
            </a: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DIRETIVA (UE) 2022/2464 </a:t>
            </a:r>
            <a:r>
              <a:rPr lang="pt-PT" sz="1600" dirty="0">
                <a:latin typeface="+mj-lt"/>
              </a:rPr>
              <a:t>de</a:t>
            </a: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t-PT" sz="1600" dirty="0">
                <a:latin typeface="+mj-lt"/>
              </a:rPr>
              <a:t>divulgação pelas empresas de Informações sobre Sustentabilidade [CSRD] esta aplica-se a </a:t>
            </a:r>
            <a:r>
              <a:rPr lang="pt-PT" sz="1600" b="1" dirty="0">
                <a:latin typeface="+mj-lt"/>
              </a:rPr>
              <a:t>todas as Grandes Empresas </a:t>
            </a:r>
            <a:r>
              <a:rPr lang="pt-PT" sz="1600" dirty="0">
                <a:latin typeface="+mj-lt"/>
              </a:rPr>
              <a:t>que reúnam </a:t>
            </a:r>
            <a:r>
              <a:rPr lang="pt-PT" sz="1600" u="sng" dirty="0">
                <a:latin typeface="+mj-lt"/>
              </a:rPr>
              <a:t>2 ou mais</a:t>
            </a:r>
            <a:r>
              <a:rPr lang="pt-PT" sz="1600" dirty="0">
                <a:latin typeface="+mj-lt"/>
              </a:rPr>
              <a:t>, dos seguintes </a:t>
            </a:r>
            <a:r>
              <a:rPr lang="pt-PT" sz="1600" u="sng" dirty="0">
                <a:latin typeface="+mj-lt"/>
              </a:rPr>
              <a:t>critérios</a:t>
            </a:r>
            <a:r>
              <a:rPr lang="pt-PT" sz="1600" dirty="0">
                <a:latin typeface="+mj-lt"/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 de 250 trabalhadores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  de € 40 Milhões de Volume de Negócios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Balanço superior a € 20 Milhões</a:t>
            </a:r>
          </a:p>
          <a:p>
            <a:pPr marL="0" indent="0" algn="just">
              <a:buNone/>
            </a:pPr>
            <a:r>
              <a:rPr lang="pt-PT" sz="2000" b="1" dirty="0">
                <a:latin typeface="+mj-lt"/>
              </a:rPr>
              <a:t>A todas as empresas sujeitas à obrigação de publicar demonstrações não financeiras</a:t>
            </a:r>
            <a:r>
              <a:rPr lang="pt-PT" sz="2000" dirty="0">
                <a:latin typeface="+mj-lt"/>
              </a:rPr>
              <a:t> nos termos do Diretiva 2014/95/UE do Parlamento Europeu e do Conselho, de 22 de outubro de 2014, no que se refere à divulgação de informações não financeiras e de informações sobre a diversidade por parte de certas grandes empresas e grupos. Estas terão de divulgar como e em que medida as suas atividades contribuem para os objetivos ambientais. </a:t>
            </a:r>
            <a:endParaRPr lang="pt-PT" sz="1600" b="1" dirty="0">
              <a:latin typeface="+mj-lt"/>
            </a:endParaRPr>
          </a:p>
          <a:p>
            <a:pPr marL="0" indent="0" algn="just">
              <a:buNone/>
            </a:pPr>
            <a:r>
              <a:rPr lang="pt-PT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 eles não declaram ser "sustentáveis", isso deve estar indicado com clareza.</a:t>
            </a:r>
            <a:endParaRPr lang="pt-PT" sz="1600" b="1" dirty="0">
              <a:latin typeface="+mj-lt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C5D7F6-5D4A-D6D6-0B7F-408D917A15CA}"/>
              </a:ext>
            </a:extLst>
          </p:cNvPr>
          <p:cNvGrpSpPr>
            <a:grpSpLocks/>
          </p:cNvGrpSpPr>
          <p:nvPr/>
        </p:nvGrpSpPr>
        <p:grpSpPr>
          <a:xfrm>
            <a:off x="6176455" y="211817"/>
            <a:ext cx="5063490" cy="5970865"/>
            <a:chOff x="6080776" y="765573"/>
            <a:chExt cx="5063490" cy="542817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C71B049-2F3E-BEBE-78AC-4C11D450209A}"/>
                </a:ext>
              </a:extLst>
            </p:cNvPr>
            <p:cNvSpPr txBox="1">
              <a:spLocks/>
            </p:cNvSpPr>
            <p:nvPr/>
          </p:nvSpPr>
          <p:spPr>
            <a:xfrm>
              <a:off x="6080776" y="765573"/>
              <a:ext cx="5063490" cy="5428174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Ato Delegado para a Divulgação de Informação, </a:t>
              </a:r>
              <a:r>
                <a:rPr lang="pt-PT" sz="20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(que materializa o art.º 8º Taxonomia).</a:t>
              </a:r>
            </a:p>
            <a:p>
              <a:pPr algn="just"/>
              <a:endParaRPr lang="pt-PT" sz="1400" dirty="0">
                <a:latin typeface="+mj-lt"/>
              </a:endParaRPr>
            </a:p>
            <a:p>
              <a:pPr algn="just"/>
              <a:r>
                <a:rPr lang="pt-PT" sz="2400" dirty="0">
                  <a:latin typeface="+mj-lt"/>
                </a:rPr>
                <a:t>Regulamento Delegado UE 2021/ 2178 da Comissão de 6 de julho 2021 </a:t>
              </a:r>
              <a:r>
                <a:rPr lang="pt-PT" sz="2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só para as atividades sustentáveis incluídas na Taxonomia </a:t>
              </a:r>
              <a:r>
                <a:rPr lang="pt-PT" dirty="0">
                  <a:latin typeface="+mj-lt"/>
                </a:rPr>
                <a:t>(Atividades Economicas Elegíveis </a:t>
              </a:r>
              <a:r>
                <a:rPr lang="pt-PT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&amp; </a:t>
              </a:r>
              <a:r>
                <a:rPr lang="pt-PT" dirty="0">
                  <a:latin typeface="+mj-lt"/>
                </a:rPr>
                <a:t>Alinhadas, conforme Atos Delegados).</a:t>
              </a:r>
            </a:p>
            <a:p>
              <a:pPr algn="just"/>
              <a:endParaRPr lang="pt-PT" dirty="0">
                <a:latin typeface="+mj-lt"/>
              </a:endParaRPr>
            </a:p>
            <a:p>
              <a:pPr algn="just"/>
              <a:endParaRPr lang="pt-PT" sz="2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  <a:p>
              <a:pPr algn="just"/>
              <a:endParaRPr lang="pt-PT" sz="2400" dirty="0">
                <a:latin typeface="+mj-lt"/>
              </a:endParaRPr>
            </a:p>
            <a:p>
              <a:pPr algn="just"/>
              <a:endParaRPr lang="pt-PT" sz="2400" dirty="0">
                <a:latin typeface="+mj-lt"/>
              </a:endParaRPr>
            </a:p>
            <a:p>
              <a:pPr algn="just"/>
              <a:endParaRPr lang="pt-PT" sz="2400" dirty="0">
                <a:latin typeface="+mj-lt"/>
              </a:endParaRPr>
            </a:p>
            <a:p>
              <a:pPr algn="just"/>
              <a:endParaRPr lang="pt-PT" sz="2400" dirty="0">
                <a:latin typeface="+mj-lt"/>
              </a:endParaRPr>
            </a:p>
            <a:p>
              <a:pPr algn="just"/>
              <a:endParaRPr lang="pt-PT" sz="2400" dirty="0">
                <a:latin typeface="+mj-lt"/>
              </a:endParaRPr>
            </a:p>
            <a:p>
              <a:pPr algn="just"/>
              <a:endParaRPr lang="pt-PT" sz="2400" dirty="0">
                <a:latin typeface="+mj-lt"/>
              </a:endParaRP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CFD3BDF-5EF3-14CC-23DD-C41F8D8F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6798" y="3647868"/>
              <a:ext cx="2903451" cy="1633192"/>
            </a:xfrm>
            <a:prstGeom prst="rect">
              <a:avLst/>
            </a:prstGeom>
          </p:spPr>
        </p:pic>
      </p:grpSp>
      <p:sp>
        <p:nvSpPr>
          <p:cNvPr id="2" name="Sinal de Adição 1">
            <a:extLst>
              <a:ext uri="{FF2B5EF4-FFF2-40B4-BE49-F238E27FC236}">
                <a16:creationId xmlns:a16="http://schemas.microsoft.com/office/drawing/2014/main" id="{B7BA4E3E-B3AD-180E-EB69-902D2A30F17B}"/>
              </a:ext>
            </a:extLst>
          </p:cNvPr>
          <p:cNvSpPr/>
          <p:nvPr/>
        </p:nvSpPr>
        <p:spPr>
          <a:xfrm>
            <a:off x="5829734" y="2922494"/>
            <a:ext cx="348109" cy="506506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2F05A9-5212-DF58-C234-372C94FED324}"/>
              </a:ext>
            </a:extLst>
          </p:cNvPr>
          <p:cNvSpPr txBox="1"/>
          <p:nvPr/>
        </p:nvSpPr>
        <p:spPr>
          <a:xfrm>
            <a:off x="6422977" y="5385656"/>
            <a:ext cx="460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Empresas Não- Financeiras: mais </a:t>
            </a:r>
            <a:r>
              <a:rPr lang="pt-PT" b="1" dirty="0"/>
              <a:t>3 indicadores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A4DE78-B323-D645-1B0B-C8C320315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438" y="96466"/>
            <a:ext cx="674741" cy="3693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6696A52-D542-27AF-41C2-8BD1D0E6D549}"/>
              </a:ext>
            </a:extLst>
          </p:cNvPr>
          <p:cNvSpPr txBox="1"/>
          <p:nvPr/>
        </p:nvSpPr>
        <p:spPr>
          <a:xfrm>
            <a:off x="518144" y="6161179"/>
            <a:ext cx="531159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dirty="0"/>
              <a:t>Todas as empresas abrangidas pela Diretiva (2022/2464) – Independente da atividade.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A374BBD-0959-4D8C-8B62-DD2355746415}"/>
              </a:ext>
            </a:extLst>
          </p:cNvPr>
          <p:cNvSpPr txBox="1"/>
          <p:nvPr/>
        </p:nvSpPr>
        <p:spPr>
          <a:xfrm>
            <a:off x="6176455" y="6173535"/>
            <a:ext cx="510212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200" dirty="0"/>
              <a:t>Empresas com Atividades abrangidas pela Taxonomia.</a:t>
            </a:r>
          </a:p>
        </p:txBody>
      </p:sp>
    </p:spTree>
    <p:extLst>
      <p:ext uri="{BB962C8B-B14F-4D97-AF65-F5344CB8AC3E}">
        <p14:creationId xmlns:p14="http://schemas.microsoft.com/office/powerpoint/2010/main" val="2143433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F901FE-B765-D949-A7C1-B3FABAF1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2880" y="-285610"/>
            <a:ext cx="12472035" cy="81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6B4CE6-7845-C1A2-8F42-EB8E4BE0825C}"/>
              </a:ext>
            </a:extLst>
          </p:cNvPr>
          <p:cNvSpPr txBox="1"/>
          <p:nvPr/>
        </p:nvSpPr>
        <p:spPr>
          <a:xfrm>
            <a:off x="6400800" y="5395330"/>
            <a:ext cx="5685183" cy="113877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dirty="0">
                <a:solidFill>
                  <a:prstClr val="white"/>
                </a:solidFill>
                <a:latin typeface="Calibri" panose="020F0502020204030204"/>
              </a:rPr>
              <a:t>QUAIS OS PRAZOS APLICAVEIS?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A2B621-1AC9-1603-C959-70782536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900" y="323897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4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280EB7FF-F5E0-2D69-5725-844E780EE042}"/>
              </a:ext>
            </a:extLst>
          </p:cNvPr>
          <p:cNvGrpSpPr/>
          <p:nvPr/>
        </p:nvGrpSpPr>
        <p:grpSpPr>
          <a:xfrm>
            <a:off x="744430" y="744071"/>
            <a:ext cx="10667641" cy="3976390"/>
            <a:chOff x="42467" y="497813"/>
            <a:chExt cx="11948174" cy="446279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D6B86F8-4E7B-8B74-CA29-E86CADC00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7" y="497813"/>
              <a:ext cx="11948174" cy="4462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5B1AE01-B561-99F4-DC12-E223D5D433A3}"/>
                </a:ext>
              </a:extLst>
            </p:cNvPr>
            <p:cNvSpPr txBox="1"/>
            <p:nvPr/>
          </p:nvSpPr>
          <p:spPr>
            <a:xfrm>
              <a:off x="10889673" y="749520"/>
              <a:ext cx="1847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BFC0BAE-8A4D-57E5-2AD7-42DF9215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0" y="-208942"/>
            <a:ext cx="10515600" cy="1325563"/>
          </a:xfrm>
        </p:spPr>
        <p:txBody>
          <a:bodyPr/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Calendário – Taxonomia da UE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E9212F-AB62-FB0D-144B-57925D5A8FBC}"/>
              </a:ext>
            </a:extLst>
          </p:cNvPr>
          <p:cNvSpPr txBox="1"/>
          <p:nvPr/>
        </p:nvSpPr>
        <p:spPr>
          <a:xfrm>
            <a:off x="167174" y="4645375"/>
            <a:ext cx="1185765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JANEIRO 2022 </a:t>
            </a:r>
            <a:r>
              <a:rPr lang="pt-PT" sz="2000" dirty="0"/>
              <a:t>(face ao Exercício de 2021) – Identificação apenas da </a:t>
            </a:r>
            <a:r>
              <a:rPr lang="pt-PT" sz="2000" b="1" dirty="0"/>
              <a:t>Elegibilidade – ANO 1 de reporte</a:t>
            </a:r>
          </a:p>
          <a:p>
            <a:pPr algn="just"/>
            <a:r>
              <a:rPr lang="pt-PT" sz="2000" dirty="0"/>
              <a:t>As Empresas Não Financeiras, entenda-se Entidades Reguladas pela AMT abrangidas, deveriam estar a Reportar/ Divulgar quais das Atividades que desenvolvem SÃO ou NÃO  ELEGIVEIS no âmbito da TAXONOMIA.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B28056-143A-836F-9735-FE7B20DB3EAE}"/>
              </a:ext>
            </a:extLst>
          </p:cNvPr>
          <p:cNvSpPr txBox="1"/>
          <p:nvPr/>
        </p:nvSpPr>
        <p:spPr>
          <a:xfrm>
            <a:off x="167174" y="5702294"/>
            <a:ext cx="1185765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JANEIRO 2023 </a:t>
            </a:r>
            <a:r>
              <a:rPr lang="pt-PT" sz="2000" dirty="0"/>
              <a:t>(face ao Exercício de 2022) - Identificação de </a:t>
            </a:r>
            <a:r>
              <a:rPr lang="pt-PT" sz="2000" b="1" dirty="0"/>
              <a:t>Elegibilidade + Alinhamento – ANO 2 de reporte</a:t>
            </a:r>
          </a:p>
          <a:p>
            <a:pPr algn="just"/>
            <a:r>
              <a:rPr lang="pt-PT" sz="2000" dirty="0"/>
              <a:t>As Empresas Não Financeiras, entenda-se Entidades Reguladas pela AMT abrangidas, deveriam estar a Reportar/ Divulgar quais das Atividades que desenvolvem SÃO ou NÃO  ELEGIVEIS e ALINHADAS com a TAXONOMIA.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1C6D59-714E-57E3-A373-7A3DD237B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00" y="299251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9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EDB9EF4C-142C-1EAF-80AD-FB7DAE79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r="5426"/>
          <a:stretch/>
        </p:blipFill>
        <p:spPr>
          <a:xfrm>
            <a:off x="-1259438" y="301964"/>
            <a:ext cx="8287108" cy="6195659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6DFDDEF3-2627-49ED-7F1E-ABD5ACA4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8490"/>
            <a:ext cx="6049108" cy="6442605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66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EM </a:t>
            </a:r>
          </a:p>
          <a:p>
            <a:pPr marL="0" indent="0" algn="ctr">
              <a:buNone/>
            </a:pPr>
            <a:r>
              <a:rPr lang="pt-PT" sz="66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RESUMO</a:t>
            </a:r>
          </a:p>
          <a:p>
            <a:pPr marL="0" indent="0" algn="ctr">
              <a:buNone/>
            </a:pPr>
            <a:endParaRPr lang="pt-PT" sz="6600" b="1" dirty="0">
              <a:solidFill>
                <a:schemeClr val="accent6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ctr">
              <a:buNone/>
            </a:pPr>
            <a:endParaRPr lang="pt-PT" b="1" dirty="0">
              <a:solidFill>
                <a:schemeClr val="accent6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Taxonomia não deve ser vista como um “tsunami” Regulatório, mas como um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movimento estratégico </a:t>
            </a: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levar a cabo pelas empresas,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 a supervisão das Entidades Reguladoras,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rumo a um futuro Sustentável e mais Inclusivo que não deixa ninguém para trás.</a:t>
            </a:r>
          </a:p>
          <a:p>
            <a:pPr marL="0" indent="0" algn="ctr">
              <a:buNone/>
            </a:pPr>
            <a:endParaRPr lang="pt-PT" sz="6600" b="1" dirty="0">
              <a:solidFill>
                <a:schemeClr val="accent6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33F6AD2-7129-BB4B-7F98-E3C29806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85" y="113431"/>
            <a:ext cx="100592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34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F901FE-B765-D949-A7C1-B3FABAF1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1" y="-360914"/>
            <a:ext cx="12183138" cy="81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6B4CE6-7845-C1A2-8F42-EB8E4BE0825C}"/>
              </a:ext>
            </a:extLst>
          </p:cNvPr>
          <p:cNvSpPr txBox="1"/>
          <p:nvPr/>
        </p:nvSpPr>
        <p:spPr>
          <a:xfrm>
            <a:off x="6721900" y="4975524"/>
            <a:ext cx="5283265" cy="172354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b="1" dirty="0">
                <a:solidFill>
                  <a:prstClr val="white"/>
                </a:solidFill>
                <a:latin typeface="Calibri" panose="020F0502020204030204"/>
              </a:rPr>
              <a:t>REFERÊNCIAS BIBLIOGRÁFICAS</a:t>
            </a:r>
            <a:endParaRPr lang="pt-PT" sz="32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5D2F63-F7E1-3BC0-9114-9B6B8D0C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972" y="750173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0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40E537-4E61-CCD6-A889-BB7BB5358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81" y="118335"/>
            <a:ext cx="11694459" cy="6621332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DIRETIVA 2013/34/UE DO PARLAMENTO EUROPEU E DO CONSELHO, de 26 de junho de 2013,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relativa às demonstrações financeiras anuais, às demonstrações financeiras consolidadas e aos relatórios conexos de certas formas de empresas, que altera a Diretiva 2006/43/CE do Parlamento Europeu e do Conselho e revoga as Diretivas 78/660/CEE e 83/349/CEE do Conselho.</a:t>
            </a:r>
            <a:endParaRPr lang="pt-PT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Proposta de DIRETIVA DO PARLAMENTO EUROPEU E DO CONSELHO que altera a Diretiva 2013/34/UE, a Diretiva 2004/109/CE, a Diretiva 2006/43/CE e o Regulamento (UE) n.º 537/2014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que respeita à comunicação de informações sobre a sustentabilidade das empresas. (Texto relevante para efeitos do EEE) - {SEC(2021) 164 final} - {SWD(2021) 150 final} - {SWD(2021) 151 final}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DIRETIVA 2014/95/UE DO PARLAMENTO EUROPEU E DO CONSELHO de 22 de outubro de 2014 que altera a Diretiva 2013/34/UE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que se refere à divulgação de informações não financeiras e de informações sobre a diversidade por parte de certas grandes empresas e grupos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REGULAMENTO (UE) 2019/2089 DO PARLAMENTO EUROPEU E DO CONSELHO, de 27 de novembro de 2019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altera o Regulamento (UE) 2016/1011 no que diz respeito aos índices de referência da UE para a transição climática, aos índices de referência da UE alinhados com o Acordo de Paris e à divulgação das informações relacionadas com a sustentabilidade relativamente aos índices de referência.</a:t>
            </a:r>
            <a:endParaRPr lang="pt-PT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Proposta de DIRETIVA DO PARLAMENTO EUROPEU E DO CONSELHO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relativa ao dever de diligência das empresas em matéria de sustentabilidade e </a:t>
            </a: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altera a Diretiva (UE) 2019/1937.</a:t>
            </a:r>
            <a:endParaRPr lang="pt-PT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REGULAMENTO (UE) 2020/852 DO PARLAMENTO EUROPEU E DO CONSELHO, de 18 de junho de 2020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relativo ao estabelecimento de um regime para a promoção do investimento sustentável, e que altera o Regulamento (UE) 2019/2088.</a:t>
            </a:r>
            <a:endParaRPr lang="pt-PT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AVALIAÇÃO NACIONAL DE RISCO, Julho de 2019</a:t>
            </a:r>
            <a:endParaRPr lang="pt-PT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0" indent="-2304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COMUNICAÇÃO DA COMISSÃO AO PARLAMENTO EUROPEU, AO CONSELHO, AO COMITÉ ECONÓMICO E SOCIAL EUROPEU E AO COMITÉ DAS REGIÕES - COM(2021) 188 final, 21.04.2021</a:t>
            </a: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Taxonomia da UE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divulgação de informações sobre sustentabilidade das empresas, preferências em termos de sustentabilidade e deveres fiduciários: Direcionar as atividades  financeiras para os objetivos do Pacto Ecológico Europeu.</a:t>
            </a:r>
            <a:endParaRPr lang="pt-PT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0" indent="-2304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PT" sz="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COMUNICAÇÃO DA COMISSÃO AO PARLAMENTO EUROPEU, AO CONSELHO, AO COMITÉ ECONÓMICO E SOCIAL EUROPEU E AO COMITÉ DAS REGIÕES COM(2021) 390 final, 06.07.2021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pt-PT" sz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Estratégia de financiamento da transição para uma economia sustentável - {SWD(2021) 180 final}.</a:t>
            </a:r>
            <a:endParaRPr lang="pt-PT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B4AD15-5B4E-13ED-BBBC-6165D0B4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285" y="6186171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6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CE9466-6013-F22C-1510-72081BDF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" y="316230"/>
            <a:ext cx="11779624" cy="622554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Proposta de REGULAMENTO DO PARLAMENTO EUROPEU E DO CONSELHO relativo às obrigações verdes europeias. 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{SEC(2021) 390 final} - {SWD(2021) 181 final} - {SWD(2021) 182 final}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107000"/>
              </a:lnSpc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REGULAMENTO DELEGADO (UE) 2021/2139 DA COMISSÃO de 4 de junho de 2021 que completa o Regulamento (UE) 2020/852 do Parlamento Europeu e do Conselho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mediante o estabelecimento de critérios técnicos de avaliação para determinar em que condições uma atividade económica é qualificada como contribuindo substancialmente para a mitigação das alterações climáticas ou para a adaptação às alterações climáticas e estabelecer se essa atividade económica não prejudica significativamente o cumprimento de nenhum dos outros objetivos ambientais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REGULAMENTO DELEGADO (UE) 2021/2178 DA COMISSÃO de 6 de julho de 2021 que complementa o Regulamento (UE) 2020/852 do Parlamento Europeu e do Conselho especificando o teor e a apresentação das informações a divulgar pelas empresas abrangidas pelos artigos 19.o -A ou 29.o -A da Diretiva 2013/34/UE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relativamente às atividades económicas sustentáveis do ponto de vista ambiental, bem como a metodologia para dar cumprimento a essa obrigação de divulgação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Regulamento (UE) 2021/1119 do Parlamento Europeu e do Conselho de 30 de junho de 2021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cria o regime para alcançar a neutralidade climática e que altera os Regulamentos (CE)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n.o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401/2009 e (UE) 2018/1999 («Lei europeia em matéria de clima»)</a:t>
            </a:r>
          </a:p>
          <a:p>
            <a:r>
              <a:rPr lang="pt-PT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Lei n.º 98/2021, de 31 de dezembro – Lei de Bases do Clima</a:t>
            </a:r>
          </a:p>
          <a:p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REGULAMENTO DELEGADO (UE) 2022/1214 DA COMISSÃO de 9 de março de 2022 que altera o Regulamento Delegado (UE) 2021/2139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respeitante às atividades económicas em determinados setores energéticos e o Regulamento Delegado (UE) 2021/2178 no respeitante à divulgação pública específica relativa a essas atividades económicas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 ON SUSTAINABLE FINANCE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TECNICAL WORKING GROUP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DIRETIVA (UE) 2022/2464 DO PARLAMENTO EUROPEU E DO CONSELHO de 14 de dezembro de 2022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altera o Regulamento (UE)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n.o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537/2014, a Diretiva 2004/109/CE, a Diretiva 2006/43/CE e a Diretiva 2013/34/UE no que diz respeito ao relato de sustentabilidade das empresas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indent="-2304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REGULAMENTO (UE) 2023/956 DO PARLAMENTO EUROPEU E DO CONSELHO de 10 de maio de 2023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cria um mecanismo de ajustamento carbónico       fronteiriço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indent="-2304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pt-PT" sz="1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LINHAS </a:t>
            </a: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ORIENTAÇÃO PARA ACELARAR O FINACIAMENTO SUTENTÁVEL EM PORTUGAL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FINANCIAR UMA PROSPERIDADE SUSTENTÁVEL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3360" indent="-17145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CARTA DE COMPROMISSO PARA O FINANCIAMENTO SUSTENTÁVEL EM PORTUGAL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C94022-3914-DB4D-FA62-136B0FF4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202" y="5579316"/>
            <a:ext cx="101202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75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9807607-2551-B288-CB48-4E3E11D7A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74493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970D15-6D47-63AF-940D-FD0F452A5670}"/>
              </a:ext>
            </a:extLst>
          </p:cNvPr>
          <p:cNvSpPr txBox="1"/>
          <p:nvPr/>
        </p:nvSpPr>
        <p:spPr>
          <a:xfrm>
            <a:off x="5171924" y="2940170"/>
            <a:ext cx="6760946" cy="3662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sz="1000" b="1" dirty="0">
              <a:solidFill>
                <a:schemeClr val="accent6">
                  <a:lumMod val="50000"/>
                </a:schemeClr>
              </a:solidFill>
              <a:latin typeface="Amasis MT Pro Black" panose="020F0502020204030204" pitchFamily="18" charset="0"/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Amasis MT Pro Black" panose="020F0502020204030204" pitchFamily="18" charset="0"/>
              </a:rPr>
              <a:t>AUTORIDADE DA MOBILIDADE E DOS TRANSPORTES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Amasis MT Pro Black" panose="020F0502020204030204" pitchFamily="18" charset="0"/>
              </a:rPr>
              <a:t>&amp;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Amasis MT Pro Black" panose="020F0502020204030204" pitchFamily="18" charset="0"/>
              </a:rPr>
              <a:t>TAXONOMIA DA UE  </a:t>
            </a:r>
          </a:p>
          <a:p>
            <a:pPr algn="ctr"/>
            <a:endParaRPr lang="pt-P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Cristina Pinto Dias   </a:t>
            </a:r>
          </a:p>
          <a:p>
            <a:pPr algn="ct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20 novembro 2023</a:t>
            </a:r>
          </a:p>
          <a:p>
            <a:pPr algn="ctr"/>
            <a:endParaRPr lang="pt-PT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pt-PT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91B1E9-2D2D-FB6F-3B21-BBE630E8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327" y="5866334"/>
            <a:ext cx="1011193" cy="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AAD68D6-7FD6-A9B9-F027-B006E98C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50" y="1927126"/>
            <a:ext cx="3846233" cy="18462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12191A-4E84-7D07-8693-D76075BE9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08" y="1927126"/>
            <a:ext cx="3554495" cy="18462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15DA357-B788-1863-819F-1B6E4D978E99}"/>
              </a:ext>
            </a:extLst>
          </p:cNvPr>
          <p:cNvSpPr txBox="1"/>
          <p:nvPr/>
        </p:nvSpPr>
        <p:spPr>
          <a:xfrm>
            <a:off x="193875" y="447726"/>
            <a:ext cx="3862962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Agenda 2030 </a:t>
            </a:r>
            <a:r>
              <a:rPr lang="pt-PT" sz="1200" b="1" dirty="0">
                <a:solidFill>
                  <a:schemeClr val="accent6">
                    <a:lumMod val="75000"/>
                  </a:schemeClr>
                </a:solidFill>
              </a:rPr>
              <a:t>(2015) </a:t>
            </a:r>
            <a:r>
              <a:rPr lang="pt-PT" dirty="0"/>
              <a:t>– </a:t>
            </a:r>
            <a:r>
              <a:rPr lang="pt-PT" sz="1800" dirty="0"/>
              <a:t>17 Objetivos de Desenvolvimento Sustentável – ODS </a:t>
            </a:r>
          </a:p>
          <a:p>
            <a:pPr algn="ctr"/>
            <a:r>
              <a:rPr lang="pt-PT" sz="1800" dirty="0"/>
              <a:t>169 metas</a:t>
            </a:r>
          </a:p>
          <a:p>
            <a:pPr algn="ctr"/>
            <a:r>
              <a:rPr lang="pt-PT" sz="1600" dirty="0"/>
              <a:t>Assembleia Geral das Nações Unidas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AF90BE-4AC7-7E66-D577-698BA4A7F868}"/>
              </a:ext>
            </a:extLst>
          </p:cNvPr>
          <p:cNvSpPr txBox="1"/>
          <p:nvPr/>
        </p:nvSpPr>
        <p:spPr>
          <a:xfrm>
            <a:off x="340918" y="4163505"/>
            <a:ext cx="34622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Ambição o mundo reduza as emissões de GEE para manter a temperatura global do planeta Terra abaixo dos 2ºC no Século XXI e prosseguir todos os esforços para se alcançar os  1,5º Centigrados.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E6C9D5-637D-9621-7A0D-4C53A5E1F375}"/>
              </a:ext>
            </a:extLst>
          </p:cNvPr>
          <p:cNvSpPr txBox="1"/>
          <p:nvPr/>
        </p:nvSpPr>
        <p:spPr>
          <a:xfrm>
            <a:off x="4134504" y="4127645"/>
            <a:ext cx="38462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Alterações Climáticas, assente no principio da </a:t>
            </a:r>
            <a:r>
              <a:rPr lang="pt-PT" b="1" dirty="0"/>
              <a:t>responsabilidade comum mas diferenciada</a:t>
            </a:r>
            <a:r>
              <a:rPr lang="pt-PT" dirty="0"/>
              <a:t>, com objetivos de mitigação e adaptação às Alterações Climáticas, no propósito de se prosseguir esforços para limitar o aumento da temperatura do planeta Terra aos 1,5º C.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4F0DEF-5DB1-AF7B-6A76-890562077909}"/>
              </a:ext>
            </a:extLst>
          </p:cNvPr>
          <p:cNvSpPr txBox="1"/>
          <p:nvPr/>
        </p:nvSpPr>
        <p:spPr>
          <a:xfrm>
            <a:off x="8302297" y="4166740"/>
            <a:ext cx="3705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chemeClr val="accent6">
                    <a:lumMod val="50000"/>
                  </a:schemeClr>
                </a:solidFill>
              </a:rPr>
              <a:t>12 “Iniciativas Estratégicas”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4AE621F-98C6-659C-FC65-9CFA343CDEA1}"/>
              </a:ext>
            </a:extLst>
          </p:cNvPr>
          <p:cNvSpPr txBox="1"/>
          <p:nvPr/>
        </p:nvSpPr>
        <p:spPr>
          <a:xfrm>
            <a:off x="4300772" y="447726"/>
            <a:ext cx="376061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Acordo Paris 2015</a:t>
            </a:r>
          </a:p>
          <a:p>
            <a:pPr algn="ctr"/>
            <a:r>
              <a:rPr lang="pt-PT" dirty="0"/>
              <a:t>1º Acordo Universal sobre Alterações Climáticas</a:t>
            </a:r>
          </a:p>
          <a:p>
            <a:pPr algn="ctr"/>
            <a:r>
              <a:rPr lang="pt-PT" sz="2000" dirty="0"/>
              <a:t>Assinado por 193 partes (192+UE)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718ABF-4AE8-77B1-21E7-34A899CBC6BF}"/>
              </a:ext>
            </a:extLst>
          </p:cNvPr>
          <p:cNvSpPr txBox="1"/>
          <p:nvPr/>
        </p:nvSpPr>
        <p:spPr>
          <a:xfrm>
            <a:off x="8305318" y="470564"/>
            <a:ext cx="376061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Pacto Ecológico Europeu </a:t>
            </a:r>
            <a:r>
              <a:rPr lang="pt-PT" sz="1200" b="1" dirty="0">
                <a:solidFill>
                  <a:schemeClr val="accent6">
                    <a:lumMod val="75000"/>
                  </a:schemeClr>
                </a:solidFill>
              </a:rPr>
              <a:t>(2021)</a:t>
            </a:r>
          </a:p>
          <a:p>
            <a:pPr algn="ctr"/>
            <a:r>
              <a:rPr lang="pt-PT" sz="1800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UE primeiro continente a atingir a </a:t>
            </a:r>
            <a:r>
              <a:rPr lang="pt-PT" sz="1800" b="1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neutralidade carbónica </a:t>
            </a:r>
          </a:p>
          <a:p>
            <a:pPr algn="ctr"/>
            <a:r>
              <a:rPr lang="pt-PT" sz="1800" b="1" dirty="0">
                <a:effectLst/>
                <a:latin typeface="Cambria" panose="02040503050406030204" pitchFamily="18" charset="0"/>
                <a:ea typeface="Lucida Sans Unicode" panose="020B0602030504020204" pitchFamily="34" charset="0"/>
                <a:cs typeface="Calibri" panose="020F0502020204030204" pitchFamily="34" charset="0"/>
              </a:rPr>
              <a:t>até 2050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1B54521-0D43-32F1-EF17-246F27D6E883}"/>
              </a:ext>
            </a:extLst>
          </p:cNvPr>
          <p:cNvGrpSpPr/>
          <p:nvPr/>
        </p:nvGrpSpPr>
        <p:grpSpPr>
          <a:xfrm>
            <a:off x="8312102" y="1927126"/>
            <a:ext cx="3685412" cy="2102672"/>
            <a:chOff x="8344178" y="1827102"/>
            <a:chExt cx="3665803" cy="2176669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93E3AC1-84DD-52BE-1BBC-4C286749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1264" y="1827102"/>
              <a:ext cx="3648717" cy="2117505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0C8A0B1-C15C-5308-3968-9A48089A2AE3}"/>
                </a:ext>
              </a:extLst>
            </p:cNvPr>
            <p:cNvSpPr txBox="1"/>
            <p:nvPr/>
          </p:nvSpPr>
          <p:spPr>
            <a:xfrm>
              <a:off x="8344178" y="3621441"/>
              <a:ext cx="183748" cy="3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PT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028D53E3-F186-3FC2-9E82-2C699CED0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18" y="6001677"/>
            <a:ext cx="132294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5C43A-7364-9BA5-D24F-CFCCB181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0624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Lei de Bases do Clima</a:t>
            </a:r>
            <a:endParaRPr lang="pt-PT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E8DEC07-EF74-9E45-2560-12D14028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72" y="1126242"/>
            <a:ext cx="11732456" cy="270099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 Lei Europeia do Clima </a:t>
            </a:r>
            <a:r>
              <a:rPr lang="pt-PT" b="1" dirty="0">
                <a:latin typeface="+mj-lt"/>
              </a:rPr>
              <a:t>(Regulamento 2021/1119 de 30 de junho de 2021), foi transposta para a moldura legal nacional pela Lei nº 98/2021, em 31 de dezembro de 2021, </a:t>
            </a:r>
            <a:r>
              <a:rPr lang="pt-PT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Lei de Bases do Clima</a:t>
            </a:r>
            <a:endParaRPr lang="pt-PT" sz="3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2628BF-8A61-35F3-1A00-61634949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02" y="174390"/>
            <a:ext cx="1326240" cy="7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A8645-FA33-257B-A89C-0191FA3C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91" y="-294359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Lei de Bases do Clima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3C27BE-78FB-5BE7-3E9E-50C6B25E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37" y="842945"/>
            <a:ext cx="11488672" cy="59321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200" b="1" dirty="0"/>
              <a:t>Artigo 8.º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200" b="1" i="1" dirty="0"/>
              <a:t>Sujeitos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2200" dirty="0"/>
              <a:t>São </a:t>
            </a:r>
            <a:r>
              <a:rPr lang="pt-PT" sz="2400" u="sng" dirty="0"/>
              <a:t>sujeitos da ação climática</a:t>
            </a:r>
            <a:r>
              <a:rPr lang="pt-PT" sz="2200" dirty="0"/>
              <a:t>: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1800" dirty="0"/>
              <a:t>a) O Estado;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1800" dirty="0"/>
              <a:t>b) Os institutos públicos;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1800" dirty="0"/>
              <a:t>c) As empresas públicas;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1800" dirty="0"/>
              <a:t>d) As regiões autónomas;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1800" dirty="0"/>
              <a:t>e) As autarquias locais e respetivas associações públicas;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1800" dirty="0"/>
              <a:t>f) O Conselho para a Ação Climática, nos termos a definir em diploma próprio;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2000" dirty="0"/>
              <a:t>g) </a:t>
            </a:r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As entidades administrativas independentes com funções de regulação da atividade económica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1800" dirty="0"/>
              <a:t>h) As organizações não governamentais de ambiente (ONGA), centros e grupos de investigação e reflexão, e outras organizações não governamentais, associações ou entidades da </a:t>
            </a:r>
            <a:r>
              <a:rPr lang="pt-PT" sz="2200" dirty="0"/>
              <a:t>sociedade civil;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PT" sz="2200" dirty="0"/>
              <a:t>i) </a:t>
            </a:r>
            <a:r>
              <a:rPr lang="pt-PT" sz="2000" dirty="0"/>
              <a:t>Os cidadãos, as empresas privadas e outras entidades de direito privado.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7DDEDB-1E6B-1EB9-6B9A-167270BC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9" y="6015055"/>
            <a:ext cx="10729890" cy="3231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6300E7-BE51-3A21-981C-9B1346BDE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02" y="174390"/>
            <a:ext cx="1326240" cy="7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7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A8645-FA33-257B-A89C-0191FA3C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91" y="-294359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Lei de Bases do Clima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3C27BE-78FB-5BE7-3E9E-50C6B25E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43" y="557389"/>
            <a:ext cx="10969102" cy="59321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200" b="1" i="1" dirty="0"/>
              <a:t>Artigo 78.º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200" b="1" i="1" dirty="0"/>
              <a:t>Revisão das normas sobre governo das sociedades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10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2200" dirty="0"/>
              <a:t>1 — As entidades reguladoras e de fiscalização </a:t>
            </a:r>
            <a:r>
              <a:rPr lang="pt-PT" sz="2200" b="1" dirty="0"/>
              <a:t>identificam</a:t>
            </a:r>
            <a:r>
              <a:rPr lang="pt-PT" sz="2200" dirty="0"/>
              <a:t>, no prazo de um ano após a publicação da presente lei</a:t>
            </a:r>
            <a:r>
              <a:rPr lang="pt-PT" sz="2200" b="1" dirty="0"/>
              <a:t>, as alterações legislativas e regulamentares necessárias para que as sociedades integrem no governo societário a exposição aos cenários climáticos e os potenciais impactes financeiros daí resultantes, seguindo as recomendações </a:t>
            </a:r>
            <a:r>
              <a:rPr lang="pt-PT" sz="2200" dirty="0"/>
              <a:t>da Diretiva 2014/95/UE do Parlamento Europeu e do Conselho, de 22 de outubro de 2014, relativa à divulgação de informações não financeiras e de informações sobre a diversidade por parte de certas grandes empresas e grupos, os princípios de taxonomia sobre atividades ambientalmente sustentáveis da União Europeia e as recomendações e boas práticas internacionais.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2200" dirty="0"/>
              <a:t>2 — No prazo de um ano após a entrada em vigor da presente lei, o Governo apresenta na Assembleia da República um relatório contendo as revisões necessárias para harmonizar o Código das Sociedades Comerciais e demais legislação com o disposto na presente lei.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7DDEDB-1E6B-1EB9-6B9A-167270BC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49" y="6161744"/>
            <a:ext cx="10729890" cy="3231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EC5ED9A-A6D1-5227-5BF2-77F9551B1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702" y="174390"/>
            <a:ext cx="1326240" cy="7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6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F901FE-B765-D949-A7C1-B3FABAF1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1" y="-360914"/>
            <a:ext cx="12183138" cy="81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6B4CE6-7845-C1A2-8F42-EB8E4BE0825C}"/>
              </a:ext>
            </a:extLst>
          </p:cNvPr>
          <p:cNvSpPr txBox="1"/>
          <p:nvPr/>
        </p:nvSpPr>
        <p:spPr>
          <a:xfrm>
            <a:off x="7275443" y="5330686"/>
            <a:ext cx="4916557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sz="3600" b="1" dirty="0">
              <a:solidFill>
                <a:schemeClr val="bg1"/>
              </a:solidFill>
            </a:endParaRPr>
          </a:p>
          <a:p>
            <a:pPr algn="ctr"/>
            <a:r>
              <a:rPr lang="pt-PT" sz="3600" b="1" dirty="0">
                <a:solidFill>
                  <a:schemeClr val="bg1"/>
                </a:solidFill>
              </a:rPr>
              <a:t>2. TAXONOMIA DA UE</a:t>
            </a:r>
          </a:p>
          <a:p>
            <a:pPr algn="ctr"/>
            <a:endParaRPr lang="pt-PT" sz="2800" b="1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2769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AF5B2F18-07AD-CAC3-1247-2417E6F9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3" r="7215" b="17973"/>
          <a:stretch/>
        </p:blipFill>
        <p:spPr>
          <a:xfrm>
            <a:off x="4148031" y="9"/>
            <a:ext cx="8058718" cy="37079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02BE24E-ED3D-AF87-B8FC-455C2E6E3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6" b="27149"/>
          <a:stretch/>
        </p:blipFill>
        <p:spPr>
          <a:xfrm>
            <a:off x="3422708" y="3474720"/>
            <a:ext cx="8784040" cy="3383280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9182C9-5F9F-E8B4-E09A-B2FBEBD0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698" y="1377951"/>
            <a:ext cx="5801885" cy="2675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TAXONOMIA UE</a:t>
            </a:r>
            <a:br>
              <a:rPr lang="en-US" sz="32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PROMOÇÃO</a:t>
            </a:r>
            <a:br>
              <a:rPr lang="en-US" sz="32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FINANCIAMENTO  SUSTENTAVÉL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BCCB1B-2D1B-2E86-F12E-AFAE63AB1133}"/>
              </a:ext>
            </a:extLst>
          </p:cNvPr>
          <p:cNvSpPr txBox="1"/>
          <p:nvPr/>
        </p:nvSpPr>
        <p:spPr>
          <a:xfrm>
            <a:off x="235067" y="48601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ideia chave:</a:t>
            </a:r>
            <a:endParaRPr lang="pt-PT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25EC80-DB65-5502-91D9-0197369D674F}"/>
              </a:ext>
            </a:extLst>
          </p:cNvPr>
          <p:cNvSpPr txBox="1"/>
          <p:nvPr/>
        </p:nvSpPr>
        <p:spPr>
          <a:xfrm>
            <a:off x="351469" y="5396743"/>
            <a:ext cx="434355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“Bússola Verde” a direcionar as atividades </a:t>
            </a:r>
          </a:p>
          <a:p>
            <a:pPr algn="ctr"/>
            <a:r>
              <a:rPr lang="pt-PT" dirty="0">
                <a:solidFill>
                  <a:schemeClr val="bg1"/>
                </a:solidFill>
              </a:rPr>
              <a:t>financeiras preferencialmente para os objetivos</a:t>
            </a:r>
          </a:p>
          <a:p>
            <a:pPr algn="ctr"/>
            <a:r>
              <a:rPr lang="pt-PT" dirty="0">
                <a:solidFill>
                  <a:schemeClr val="bg1"/>
                </a:solidFill>
              </a:rPr>
              <a:t>PACTO ECOLÓGICO EUROPEU </a:t>
            </a:r>
          </a:p>
        </p:txBody>
      </p:sp>
    </p:spTree>
    <p:extLst>
      <p:ext uri="{BB962C8B-B14F-4D97-AF65-F5344CB8AC3E}">
        <p14:creationId xmlns:p14="http://schemas.microsoft.com/office/powerpoint/2010/main" val="2437858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4223</Words>
  <Application>Microsoft Office PowerPoint</Application>
  <PresentationFormat>Ecrã Panorâmico</PresentationFormat>
  <Paragraphs>360</Paragraphs>
  <Slides>38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49" baseType="lpstr">
      <vt:lpstr>Abadi</vt:lpstr>
      <vt:lpstr>Adobe Devanagari</vt:lpstr>
      <vt:lpstr>Amasis MT Pro Black</vt:lpstr>
      <vt:lpstr>Arial</vt:lpstr>
      <vt:lpstr>Calibri</vt:lpstr>
      <vt:lpstr>Calibri Light</vt:lpstr>
      <vt:lpstr>Cambria</vt:lpstr>
      <vt:lpstr>Roboto</vt:lpstr>
      <vt:lpstr>Segoe UI</vt:lpstr>
      <vt:lpstr>Wingdings</vt:lpstr>
      <vt:lpstr>Tema do Office</vt:lpstr>
      <vt:lpstr>Apresentação do PowerPoint</vt:lpstr>
      <vt:lpstr>Sumario Executivo</vt:lpstr>
      <vt:lpstr>Apresentação do PowerPoint</vt:lpstr>
      <vt:lpstr>Apresentação do PowerPoint</vt:lpstr>
      <vt:lpstr>Lei de Bases do Clima</vt:lpstr>
      <vt:lpstr>Lei de Bases do Clima</vt:lpstr>
      <vt:lpstr>Lei de Bases do Clima</vt:lpstr>
      <vt:lpstr>Apresentação do PowerPoint</vt:lpstr>
      <vt:lpstr>TAXONOMIA UE   PROMOÇÃO FINANCIAMENTO  SUSTENTAVÉL</vt:lpstr>
      <vt:lpstr>A Lei de Bases do Clima</vt:lpstr>
      <vt:lpstr>Lei de Bases do Clima</vt:lpstr>
      <vt:lpstr>TAXONOMIA UE = TAXONOMIA = REGULAMENTO  DA TAXONOMIA</vt:lpstr>
      <vt:lpstr>Apresentação do PowerPoint</vt:lpstr>
      <vt:lpstr>Apresentação do PowerPoint</vt:lpstr>
      <vt:lpstr>6 Objetivos Taxonomia (artº. 9º)</vt:lpstr>
      <vt:lpstr>Atos Delegados da Taxonomia</vt:lpstr>
      <vt:lpstr>Quando é que uma Atividade é Sustentável no âmbito Taxonomia ? </vt:lpstr>
      <vt:lpstr>Apresentação do PowerPoint</vt:lpstr>
      <vt:lpstr>Apresentação do PowerPoint</vt:lpstr>
      <vt:lpstr>Apresentação do PowerPoint</vt:lpstr>
      <vt:lpstr>Apresentação do PowerPoint</vt:lpstr>
      <vt:lpstr>SINTESE _ 4 PASSOS </vt:lpstr>
      <vt:lpstr>Apresentação do PowerPoint</vt:lpstr>
      <vt:lpstr>Divulgação de Informação sobre Sustentabilidade Ambiental das Empresas   (designação anterior: Informação Não-financeira) _ 2 Instrumentos:</vt:lpstr>
      <vt:lpstr>DIRETIVA (UE) 2022/2464  do Parlamento Europeu e do Conselho de 14 de dezembro de 2022</vt:lpstr>
      <vt:lpstr>Divulgação de Informação sobre Sustentabilidade  (anterior Informação Não-financeira) _ 2 Instrumentos:</vt:lpstr>
      <vt:lpstr>Ato Delegado para a Divulgação de Informação Não Financeira Regulamento Delegado UE 2021/ 2178 da Comissão de 6 de julho de 2021.</vt:lpstr>
      <vt:lpstr>2. Ato Delegado para a Divulgação de Informação Não Financeira      Regulamento Delegado UE 2021/ 2178 da Comissão de 6 de julho de 2021</vt:lpstr>
      <vt:lpstr>Apresentação do PowerPoint</vt:lpstr>
      <vt:lpstr>Quais as Entidades a que se aplica a Taxonomia?</vt:lpstr>
      <vt:lpstr>Apresentação do PowerPoint</vt:lpstr>
      <vt:lpstr>Apresentação do PowerPoint</vt:lpstr>
      <vt:lpstr>Calendário – Taxonomia da UE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Cristina Pinto Dias</dc:creator>
  <cp:lastModifiedBy>Cristina Pinto Dias</cp:lastModifiedBy>
  <cp:revision>724</cp:revision>
  <cp:lastPrinted>2023-11-17T12:32:12Z</cp:lastPrinted>
  <dcterms:created xsi:type="dcterms:W3CDTF">2023-11-07T21:34:34Z</dcterms:created>
  <dcterms:modified xsi:type="dcterms:W3CDTF">2023-11-21T16:17:42Z</dcterms:modified>
</cp:coreProperties>
</file>